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4"/>
  </p:notesMasterIdLst>
  <p:sldIdLst>
    <p:sldId id="350" r:id="rId5"/>
    <p:sldId id="352" r:id="rId6"/>
    <p:sldId id="2384" r:id="rId7"/>
    <p:sldId id="360" r:id="rId8"/>
    <p:sldId id="2396" r:id="rId9"/>
    <p:sldId id="2403" r:id="rId10"/>
    <p:sldId id="2409" r:id="rId11"/>
    <p:sldId id="2406" r:id="rId12"/>
    <p:sldId id="2404" r:id="rId13"/>
    <p:sldId id="2405" r:id="rId14"/>
    <p:sldId id="2445" r:id="rId15"/>
    <p:sldId id="2407" r:id="rId16"/>
    <p:sldId id="355" r:id="rId17"/>
    <p:sldId id="2399" r:id="rId18"/>
    <p:sldId id="2397" r:id="rId19"/>
    <p:sldId id="2410" r:id="rId20"/>
    <p:sldId id="2411" r:id="rId21"/>
    <p:sldId id="2412" r:id="rId22"/>
    <p:sldId id="2413" r:id="rId23"/>
    <p:sldId id="2398" r:id="rId24"/>
    <p:sldId id="2400" r:id="rId25"/>
    <p:sldId id="2401" r:id="rId26"/>
    <p:sldId id="2414" r:id="rId27"/>
    <p:sldId id="2415" r:id="rId28"/>
    <p:sldId id="2416" r:id="rId29"/>
    <p:sldId id="2418" r:id="rId30"/>
    <p:sldId id="2419" r:id="rId31"/>
    <p:sldId id="2421" r:id="rId32"/>
    <p:sldId id="2420" r:id="rId33"/>
    <p:sldId id="2422" r:id="rId34"/>
    <p:sldId id="2426" r:id="rId35"/>
    <p:sldId id="2424" r:id="rId36"/>
    <p:sldId id="2425" r:id="rId37"/>
    <p:sldId id="2423" r:id="rId38"/>
    <p:sldId id="2417" r:id="rId39"/>
    <p:sldId id="2402" r:id="rId40"/>
    <p:sldId id="2428" r:id="rId41"/>
    <p:sldId id="357" r:id="rId42"/>
    <p:sldId id="2446" r:id="rId4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tan Surmejan" initials="VS" lastIdx="30" clrIdx="0">
    <p:extLst>
      <p:ext uri="{19B8F6BF-5375-455C-9EA6-DF929625EA0E}">
        <p15:presenceInfo xmlns:p15="http://schemas.microsoft.com/office/powerpoint/2012/main" userId="S-1-5-21-1539215690-2871601428-3670221830-1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258"/>
    <a:srgbClr val="EDEDED"/>
    <a:srgbClr val="D8273B"/>
    <a:srgbClr val="C04B45"/>
    <a:srgbClr val="270001"/>
    <a:srgbClr val="590007"/>
    <a:srgbClr val="8497B0"/>
    <a:srgbClr val="C05F45"/>
    <a:srgbClr val="E2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3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01EA-88F3-4839-8ADD-9C2B4DE246B1}" type="datetimeFigureOut">
              <a:rPr lang="de-DE"/>
              <a:t>24.10.2018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7EB3-2191-4373-B7A9-E1FEF637C562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Identify the competitive context in which the destination is located;</a:t>
            </a:r>
          </a:p>
          <a:p>
            <a:pPr lvl="1"/>
            <a:r>
              <a:rPr lang="en-US" dirty="0"/>
              <a:t>Identify which are the destinations that directly compete with ours;</a:t>
            </a:r>
          </a:p>
          <a:p>
            <a:pPr lvl="1"/>
            <a:r>
              <a:rPr lang="en-US" dirty="0"/>
              <a:t>Identify which are the motivations and the needs and wants that tourist look for before arriving at the destinations (expectations);</a:t>
            </a:r>
          </a:p>
          <a:p>
            <a:pPr lvl="1"/>
            <a:r>
              <a:rPr lang="en-US" dirty="0"/>
              <a:t>Identify motivations,, needs and wants for tourist </a:t>
            </a:r>
            <a:r>
              <a:rPr lang="en-US" dirty="0" err="1"/>
              <a:t>chosing</a:t>
            </a:r>
            <a:r>
              <a:rPr lang="en-US" dirty="0"/>
              <a:t> a competitor destination;</a:t>
            </a:r>
          </a:p>
          <a:p>
            <a:pPr lvl="1"/>
            <a:r>
              <a:rPr lang="en-US" dirty="0"/>
              <a:t>Identify strengths and weaknesses of the offer, opportunities and threats for developing further the destination offer;</a:t>
            </a:r>
          </a:p>
          <a:p>
            <a:pPr lvl="1"/>
            <a:r>
              <a:rPr lang="en-US" dirty="0"/>
              <a:t>Develop a new positioning starting from the opportunities individuated;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E1BF9-40F9-4A2F-8019-90D60FE6D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7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9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2"/>
          <p:cNvSpPr>
            <a:spLocks noGrp="1"/>
          </p:cNvSpPr>
          <p:nvPr>
            <p:ph type="body" sz="quarter" idx="16"/>
          </p:nvPr>
        </p:nvSpPr>
        <p:spPr bwMode="gray">
          <a:xfrm>
            <a:off x="3355637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2"/>
          <p:cNvSpPr>
            <a:spLocks noGrp="1"/>
          </p:cNvSpPr>
          <p:nvPr>
            <p:ph sz="quarter" idx="17"/>
          </p:nvPr>
        </p:nvSpPr>
        <p:spPr bwMode="gray">
          <a:xfrm>
            <a:off x="3355637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3"/>
          <p:cNvSpPr>
            <a:spLocks noGrp="1"/>
          </p:cNvSpPr>
          <p:nvPr>
            <p:ph type="body" sz="quarter" idx="14"/>
          </p:nvPr>
        </p:nvSpPr>
        <p:spPr bwMode="gray">
          <a:xfrm>
            <a:off x="6171203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3"/>
          <p:cNvSpPr>
            <a:spLocks noGrp="1"/>
          </p:cNvSpPr>
          <p:nvPr>
            <p:ph sz="quarter" idx="15"/>
          </p:nvPr>
        </p:nvSpPr>
        <p:spPr bwMode="gray">
          <a:xfrm>
            <a:off x="6171203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4"/>
          <p:cNvSpPr>
            <a:spLocks noGrp="1"/>
          </p:cNvSpPr>
          <p:nvPr>
            <p:ph type="body" sz="quarter" idx="3"/>
          </p:nvPr>
        </p:nvSpPr>
        <p:spPr bwMode="gray">
          <a:xfrm>
            <a:off x="8986770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4"/>
          <p:cNvSpPr>
            <a:spLocks noGrp="1"/>
          </p:cNvSpPr>
          <p:nvPr>
            <p:ph sz="quarter" idx="4"/>
          </p:nvPr>
        </p:nvSpPr>
        <p:spPr bwMode="gray">
          <a:xfrm>
            <a:off x="8986770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24-Oct-18</a:t>
            </a:fld>
            <a:endParaRPr lang="en-US" dirty="0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3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7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A1C6-586F-4347-B80C-D364C5C11E6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687E-4EA0-4731-994A-5FDE79932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056" y="3996645"/>
            <a:ext cx="7977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spc="100" dirty="0">
              <a:solidFill>
                <a:srgbClr val="D8273B"/>
              </a:solidFill>
              <a:latin typeface="+mj-lt"/>
            </a:endParaRPr>
          </a:p>
          <a:p>
            <a:pPr algn="ctr"/>
            <a:r>
              <a:rPr lang="mk-MK" sz="2000" b="1" spc="100" dirty="0">
                <a:solidFill>
                  <a:srgbClr val="D8273B"/>
                </a:solidFill>
                <a:latin typeface="+mj-lt"/>
              </a:rPr>
              <a:t>Предавач</a:t>
            </a:r>
            <a:r>
              <a:rPr lang="en-US" sz="2000" b="1" spc="100" dirty="0">
                <a:solidFill>
                  <a:srgbClr val="D8273B"/>
                </a:solidFill>
                <a:latin typeface="+mj-lt"/>
              </a:rPr>
              <a:t>: MATTHIAS LEISINGER</a:t>
            </a:r>
          </a:p>
          <a:p>
            <a:pPr algn="ctr"/>
            <a:r>
              <a:rPr lang="en-US" sz="2000" b="1" spc="100" dirty="0">
                <a:solidFill>
                  <a:srgbClr val="D8273B"/>
                </a:solidFill>
                <a:latin typeface="+mj-lt"/>
              </a:rPr>
              <a:t> </a:t>
            </a:r>
          </a:p>
          <a:p>
            <a:pPr algn="ctr"/>
            <a:r>
              <a:rPr lang="mk-MK" sz="2000" b="1" spc="100" dirty="0">
                <a:solidFill>
                  <a:srgbClr val="D8273B"/>
                </a:solidFill>
                <a:latin typeface="+mj-lt"/>
              </a:rPr>
              <a:t>Место и време</a:t>
            </a:r>
            <a:r>
              <a:rPr lang="en-US" sz="2000" b="1" spc="100" dirty="0">
                <a:solidFill>
                  <a:srgbClr val="D8273B"/>
                </a:solidFill>
                <a:latin typeface="+mj-lt"/>
              </a:rPr>
              <a:t>: </a:t>
            </a:r>
            <a:r>
              <a:rPr lang="mk-MK" sz="2000" b="1" spc="100" dirty="0">
                <a:solidFill>
                  <a:srgbClr val="D8273B"/>
                </a:solidFill>
                <a:latin typeface="+mj-lt"/>
              </a:rPr>
              <a:t>Тирана</a:t>
            </a:r>
            <a:r>
              <a:rPr lang="en-US" sz="2000" b="1" spc="100" dirty="0">
                <a:solidFill>
                  <a:srgbClr val="D8273B"/>
                </a:solidFill>
                <a:latin typeface="+mj-lt"/>
              </a:rPr>
              <a:t>, 11 – 12.10.2018</a:t>
            </a:r>
          </a:p>
        </p:txBody>
      </p:sp>
      <p:pic>
        <p:nvPicPr>
          <p:cNvPr id="1026" name="Picture 2" descr="C:\Users\user4\Desktop\Logo Macedoni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5" y="1060253"/>
            <a:ext cx="3162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50" y="1574111"/>
            <a:ext cx="5164050" cy="20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Follow up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122E149B-D91C-344F-BC59-99091089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7" y="2670108"/>
            <a:ext cx="4832016" cy="36054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31FF93-FD1D-D149-BBFE-045AF68D2D6C}"/>
              </a:ext>
            </a:extLst>
          </p:cNvPr>
          <p:cNvSpPr txBox="1"/>
          <p:nvPr/>
        </p:nvSpPr>
        <p:spPr>
          <a:xfrm>
            <a:off x="560437" y="1731712"/>
            <a:ext cx="11027218" cy="1446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sz="2800" b="0" dirty="0">
                <a:latin typeface="+mn-lt"/>
                <a:cs typeface="Arial Narrow" pitchFamily="34" charset="0"/>
              </a:rPr>
              <a:t>Најважно е </a:t>
            </a:r>
            <a:r>
              <a:rPr lang="de-DE" sz="2800" b="0" dirty="0">
                <a:latin typeface="+mn-lt"/>
                <a:cs typeface="Arial Narrow" pitchFamily="34" charset="0"/>
              </a:rPr>
              <a:t>follow-up </a:t>
            </a:r>
            <a:r>
              <a:rPr lang="mk-MK" sz="2800" b="0" dirty="0">
                <a:latin typeface="+mn-lt"/>
                <a:cs typeface="Arial Narrow" pitchFamily="34" charset="0"/>
              </a:rPr>
              <a:t>да се направи веднаш по саемот, тоа е уште еден клуч за успех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de-DE" sz="2800" b="0" dirty="0">
                <a:latin typeface="+mn-lt"/>
                <a:cs typeface="Arial Narrow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47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Важноста на твоите оценки и евалуација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75901C-943E-6241-93F0-9F85D1A03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413163"/>
            <a:ext cx="3920376" cy="53062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97C2F1-87CE-8345-8B71-D49A89637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3" y="1025236"/>
            <a:ext cx="4451362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Подготви ги материјалите за рекламирање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FF1D4B-CC75-6E49-A02D-48C62CCCDBF1}"/>
              </a:ext>
            </a:extLst>
          </p:cNvPr>
          <p:cNvSpPr txBox="1"/>
          <p:nvPr/>
        </p:nvSpPr>
        <p:spPr>
          <a:xfrm>
            <a:off x="560437" y="1582013"/>
            <a:ext cx="9180000" cy="14157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Целта е да се претстави твојот производ на најдобар можен начин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Како ги кажуваш нештата и што кажуваш треба да кореспондира со тоа како ги правиш нештата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Биди искрен и прецизен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FD0340-0E3D-2A4E-8F69-91CFC00FBE06}"/>
              </a:ext>
            </a:extLst>
          </p:cNvPr>
          <p:cNvSpPr txBox="1"/>
          <p:nvPr/>
        </p:nvSpPr>
        <p:spPr>
          <a:xfrm>
            <a:off x="560687" y="3252066"/>
            <a:ext cx="9179750" cy="24314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latin typeface="+mn-lt"/>
                <a:cs typeface="Arial Narrow" pitchFamily="34" charset="0"/>
              </a:rPr>
              <a:t>Содржина на флаерот </a:t>
            </a:r>
            <a:r>
              <a:rPr lang="en-GB" b="1" dirty="0">
                <a:latin typeface="+mn-lt"/>
                <a:cs typeface="Arial Narrow" pitchFamily="34" charset="0"/>
              </a:rPr>
              <a:t>: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Дали имаш професионален дизајнер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Дали имаш јасна порака и конкретен таргет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Дали брошурата ти го продава бизнисот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Дали содржи корисни информации кои не се стари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18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Информации за британците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2F5D5E-610E-BA40-BA8E-25DA44DD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905000"/>
            <a:ext cx="787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7587" y="376644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Типичен британец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D4DC83-EC4D-F74B-A466-674DF9AC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133912"/>
            <a:ext cx="10487394" cy="551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според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 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 навиките на британците за патување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CD0DE9-C3D3-034B-986C-D5A0421E0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787236"/>
            <a:ext cx="8227011" cy="44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според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 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 навиките на британците за патување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AA2EF2-36DD-0B4E-BA70-C1E00AEF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2527301"/>
            <a:ext cx="8694399" cy="35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382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според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 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 навиките на британците за патување – топ 10 видови на одмор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E2E8DE-F261-4042-A39D-1B696B036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/>
          <a:stretch/>
        </p:blipFill>
        <p:spPr>
          <a:xfrm>
            <a:off x="3197312" y="1450843"/>
            <a:ext cx="5392627" cy="54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382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според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 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 навиките на британците за патување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0DE505-E10D-2645-806C-A305E7518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2115879"/>
            <a:ext cx="10469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382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според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 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 навиките на британците за патување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5373DB-4849-744D-8A66-D7DE88F13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779919"/>
            <a:ext cx="8838744" cy="48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Цел на тренингот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A485D7-76A3-5244-8AA6-C0F0DAC2C3D9}"/>
              </a:ext>
            </a:extLst>
          </p:cNvPr>
          <p:cNvSpPr/>
          <p:nvPr/>
        </p:nvSpPr>
        <p:spPr>
          <a:xfrm>
            <a:off x="560436" y="1706750"/>
            <a:ext cx="11165403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Учесниците да добијат разбирање за организација на саемот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WTM </a:t>
            </a: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и алатките кои ги нуди со цел да се максимизира нивната изложеност за време на учеството и да направат вмрежување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Да научат кој е профилот на британскиот пазар или британските тур оператори, очекувања на клиентите и како да го создадат своето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USP</a:t>
            </a: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unique selling proposition)</a:t>
            </a: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 за да одговорат на нивните потреби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Да научат повеќе како да развијат одржлив туризам и производи/услуги кои припаѓаат на тој концепт, да ги промовираат на соодветен начин и да ја најдат вистинската комуникација.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r>
              <a:rPr lang="mk-MK" dirty="0">
                <a:ea typeface="Calibri" panose="020F0502020204030204" pitchFamily="34" charset="0"/>
                <a:cs typeface="Times New Roman" panose="02020603050405020304" pitchFamily="18" charset="0"/>
              </a:rPr>
              <a:t>Да научат некои техники за презентација употребувајќи соодветни промотивни материјали со кои ќе таргетираат поконкретни клиенти.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 Light" panose="020F0302020204030204" pitchFamily="34" charset="0"/>
              <a:buChar char="-"/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ABTA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Извештај за патување 2018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2D9CFE-F15E-134B-B0FB-C986A86D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99" y="1382231"/>
            <a:ext cx="3652441" cy="49973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1F7642-BC58-1444-810F-962573D5B576}"/>
              </a:ext>
            </a:extLst>
          </p:cNvPr>
          <p:cNvSpPr txBox="1"/>
          <p:nvPr/>
        </p:nvSpPr>
        <p:spPr>
          <a:xfrm>
            <a:off x="560437" y="1382231"/>
            <a:ext cx="7512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Клучни трендови</a:t>
            </a:r>
            <a:r>
              <a:rPr lang="de-DE" dirty="0"/>
              <a:t>: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mk-MK" b="1" dirty="0"/>
              <a:t>Туристите кои преферираат одржлив туризам се се повеќе</a:t>
            </a:r>
            <a:endParaRPr lang="de-DE" b="1" dirty="0"/>
          </a:p>
          <a:p>
            <a:endParaRPr lang="de-DE" dirty="0"/>
          </a:p>
          <a:p>
            <a:r>
              <a:rPr lang="de-CH" dirty="0"/>
              <a:t>ABTA </a:t>
            </a:r>
            <a:r>
              <a:rPr lang="mk-MK" dirty="0"/>
              <a:t>претстави истражување кое покажа дека скоро 70% од британците </a:t>
            </a:r>
            <a:endParaRPr lang="de-CH" dirty="0"/>
          </a:p>
          <a:p>
            <a:r>
              <a:rPr lang="mk-MK" dirty="0"/>
              <a:t>веруваат дека компаниите се грижат за одржливост. </a:t>
            </a:r>
          </a:p>
          <a:p>
            <a:endParaRPr lang="de-DE" dirty="0"/>
          </a:p>
          <a:p>
            <a:r>
              <a:rPr lang="de-DE" b="1" dirty="0"/>
              <a:t>2. </a:t>
            </a:r>
            <a:r>
              <a:rPr lang="mk-MK" b="1" dirty="0"/>
              <a:t>Имаат вкус за алтернативни патувања</a:t>
            </a:r>
          </a:p>
          <a:p>
            <a:endParaRPr lang="de-DE" dirty="0"/>
          </a:p>
          <a:p>
            <a:r>
              <a:rPr lang="mk-MK" dirty="0"/>
              <a:t>Зголемување од 27% во 2018</a:t>
            </a:r>
            <a:r>
              <a:rPr lang="en-US" dirty="0"/>
              <a:t>-</a:t>
            </a:r>
            <a:r>
              <a:rPr lang="mk-MK" dirty="0"/>
              <a:t>та на туристи кои планираат да посетат земја во која претходно не биле и скоро 32% сакаат да посетат нов ресорт или град. </a:t>
            </a: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Што бара пазарот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35AAA6-AE97-114A-90F7-EDAB03B800C6}"/>
              </a:ext>
            </a:extLst>
          </p:cNvPr>
          <p:cNvSpPr txBox="1"/>
          <p:nvPr/>
        </p:nvSpPr>
        <p:spPr>
          <a:xfrm>
            <a:off x="763130" y="1788926"/>
            <a:ext cx="9179750" cy="24314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Нови, специјални и уникатни искуства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Интеракција со локалци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Надвор од веќе виденото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Да ја искуси природата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Културно воздигнување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Здравје и благосостојба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Што очекува тур-оператор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96655A7-8A92-8A48-8CFF-B5A9B9C85D4C}"/>
              </a:ext>
            </a:extLst>
          </p:cNvPr>
          <p:cNvSpPr txBox="1"/>
          <p:nvPr/>
        </p:nvSpPr>
        <p:spPr>
          <a:xfrm>
            <a:off x="560437" y="1469079"/>
            <a:ext cx="9083086" cy="41549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Поинаков производ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Конкурентна цена, најдобра вредност за цена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Јасна ценовна структура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Професионални вештини (јазик, водичи,услуга..)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Иновативни производи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Маркетинг поддршка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Достапност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Соработка на долги патеки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Доволен и флексибилен капацитет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Сертифицирана оддржливост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Запознај го својот пазар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3F3AB9-8399-9B4E-A2AA-B75A142209C1}"/>
              </a:ext>
            </a:extLst>
          </p:cNvPr>
          <p:cNvSpPr/>
          <p:nvPr/>
        </p:nvSpPr>
        <p:spPr>
          <a:xfrm>
            <a:off x="560437" y="1743700"/>
            <a:ext cx="91800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mk-MK" b="1" dirty="0">
                <a:cs typeface="Verdana"/>
              </a:rPr>
              <a:t>Европскиот пазар е традиционален пазар кој има висок процент на конкурентност</a:t>
            </a:r>
            <a:endParaRPr lang="en-GB" b="1" dirty="0">
              <a:cs typeface="Verdana"/>
            </a:endParaRPr>
          </a:p>
          <a:p>
            <a:pPr algn="l">
              <a:lnSpc>
                <a:spcPct val="140000"/>
              </a:lnSpc>
            </a:pPr>
            <a:endParaRPr lang="en-GB" b="0" dirty="0">
              <a:cs typeface="Verdana"/>
            </a:endParaRP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r>
              <a:rPr lang="mk-MK" b="0" dirty="0">
                <a:cs typeface="Verdana"/>
              </a:rPr>
              <a:t>Тур операторите имаат силна позиција</a:t>
            </a: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r>
              <a:rPr lang="mk-MK" dirty="0">
                <a:cs typeface="Verdana"/>
              </a:rPr>
              <a:t>Тие ја контролираат дистрибуцијата и цените</a:t>
            </a: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r>
              <a:rPr lang="mk-MK" dirty="0">
                <a:cs typeface="Verdana"/>
              </a:rPr>
              <a:t>Треба да инвестираш во партнерство на долги патеки</a:t>
            </a: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r>
              <a:rPr lang="mk-MK" b="0" dirty="0">
                <a:cs typeface="Verdana"/>
              </a:rPr>
              <a:t>За да привлечат клиенти, компаниите мора да понудат уникатност, во поглед на производ и услуга</a:t>
            </a: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r>
              <a:rPr lang="mk-MK" dirty="0">
                <a:cs typeface="Verdana"/>
              </a:rPr>
              <a:t>Важно е да си го знаеш своето </a:t>
            </a:r>
            <a:r>
              <a:rPr lang="en-US" dirty="0">
                <a:cs typeface="Verdana"/>
              </a:rPr>
              <a:t>USP (unique selling proposition)</a:t>
            </a:r>
            <a:endParaRPr lang="en-GB" b="0" dirty="0">
              <a:cs typeface="Verdana"/>
            </a:endParaRPr>
          </a:p>
          <a:p>
            <a:pPr marL="285750" indent="-285750" algn="l">
              <a:lnSpc>
                <a:spcPct val="140000"/>
              </a:lnSpc>
              <a:buFont typeface="Arial"/>
              <a:buChar char="•"/>
            </a:pPr>
            <a:endParaRPr lang="en-GB" b="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31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Стандарди за здрав</a:t>
            </a:r>
            <a:r>
              <a:rPr lang="en-US" sz="3200" b="1" spc="100" dirty="0">
                <a:solidFill>
                  <a:srgbClr val="D8273B"/>
                </a:solidFill>
                <a:latin typeface="Calibri Light" panose="020F0302020204030204"/>
              </a:rPr>
              <a:t>j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е и безбедност, правни побарувања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CEDFC-8955-4644-A3FC-8A5887F5B0FB}"/>
              </a:ext>
            </a:extLst>
          </p:cNvPr>
          <p:cNvSpPr txBox="1"/>
          <p:nvPr/>
        </p:nvSpPr>
        <p:spPr>
          <a:xfrm>
            <a:off x="503999" y="1662545"/>
            <a:ext cx="10809043" cy="369331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Вашиот партнер мода да соодветствува со директивите на ЕУ за патување </a:t>
            </a:r>
            <a:r>
              <a:rPr lang="en-GB" b="0" dirty="0">
                <a:latin typeface="+mn-lt"/>
                <a:cs typeface="Arial Narrow" pitchFamily="34" charset="0"/>
              </a:rPr>
              <a:t>(2017/2302/EU). </a:t>
            </a:r>
            <a:r>
              <a:rPr lang="mk-MK" b="0" dirty="0">
                <a:latin typeface="+mn-lt"/>
                <a:cs typeface="Arial Narrow" pitchFamily="34" charset="0"/>
              </a:rPr>
              <a:t>Овие директиви ќе ја зголемат правната заштит</a:t>
            </a:r>
            <a:r>
              <a:rPr lang="en-US" b="0" dirty="0">
                <a:latin typeface="+mn-lt"/>
                <a:cs typeface="Arial Narrow" pitchFamily="34" charset="0"/>
              </a:rPr>
              <a:t>a</a:t>
            </a:r>
            <a:r>
              <a:rPr lang="mk-MK" b="0" dirty="0">
                <a:latin typeface="+mn-lt"/>
                <a:cs typeface="Arial Narrow" pitchFamily="34" charset="0"/>
              </a:rPr>
              <a:t> на европските туристи. 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Европските тур оператори овие европски регулативи ќе ги преточат во барање </a:t>
            </a:r>
            <a:r>
              <a:rPr lang="mk-MK" dirty="0">
                <a:cs typeface="Arial Narrow" pitchFamily="34" charset="0"/>
              </a:rPr>
              <a:t>кон</a:t>
            </a:r>
            <a:r>
              <a:rPr lang="mk-MK" b="0" dirty="0">
                <a:latin typeface="+mn-lt"/>
                <a:cs typeface="Arial Narrow" pitchFamily="34" charset="0"/>
              </a:rPr>
              <a:t> странските тур-оператори за да отпочнат соработка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Едно од основните барања на тур-опараторите е да се задоволени стандардите во конкретната земја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GB" b="0" dirty="0">
              <a:latin typeface="+mn-lt"/>
              <a:cs typeface="Arial Narrow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latin typeface="+mn-lt"/>
                <a:cs typeface="Arial Narrow" pitchFamily="34" charset="0"/>
              </a:rPr>
              <a:t>Совети</a:t>
            </a:r>
            <a:r>
              <a:rPr lang="en-GB" b="1" dirty="0">
                <a:latin typeface="+mn-lt"/>
                <a:cs typeface="Arial Narrow" pitchFamily="34" charset="0"/>
              </a:rPr>
              <a:t>: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Запознај се со европските правни стандарди со кои на европските туристи ќе им се обезбеди минимум ниво на здравје и безбедност.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Осигурај се дека ги имаш националните дозволи и неопходните лиценци за работа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E325379-4671-7840-820C-E281C6D455EF}"/>
              </a:ext>
            </a:extLst>
          </p:cNvPr>
          <p:cNvSpPr/>
          <p:nvPr/>
        </p:nvSpPr>
        <p:spPr>
          <a:xfrm>
            <a:off x="560437" y="1801608"/>
            <a:ext cx="918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1. </a:t>
            </a:r>
            <a:r>
              <a:rPr lang="mk-MK" b="1" dirty="0">
                <a:latin typeface="+mn-lt"/>
              </a:rPr>
              <a:t>Фокусирај се на ,,специјалностите,, на твојата понуда</a:t>
            </a:r>
            <a:r>
              <a:rPr lang="en-GB" b="1" dirty="0">
                <a:latin typeface="+mn-lt"/>
              </a:rPr>
              <a:t>:</a:t>
            </a:r>
          </a:p>
          <a:p>
            <a:pPr algn="l"/>
            <a:r>
              <a:rPr lang="mk-MK" b="0" dirty="0">
                <a:latin typeface="+mn-lt"/>
              </a:rPr>
              <a:t>Повеќете британски тур-оператори кои се заинтересирани за соработка со земјите во развој сакаат да откријат невообичаени  места и нови искуства. Тие бараат нешто што е вистински различно. </a:t>
            </a:r>
            <a:endParaRPr lang="en-GB" b="0" dirty="0">
              <a:latin typeface="+mn-lt"/>
            </a:endParaRPr>
          </a:p>
          <a:p>
            <a:pPr algn="l"/>
            <a:endParaRPr lang="en-GB" b="0" dirty="0">
              <a:latin typeface="+mn-lt"/>
            </a:endParaRPr>
          </a:p>
          <a:p>
            <a:pPr algn="l"/>
            <a:r>
              <a:rPr lang="mk-MK" b="1" dirty="0"/>
              <a:t>Совет: </a:t>
            </a:r>
            <a:r>
              <a:rPr lang="mk-MK" dirty="0">
                <a:latin typeface="+mn-lt"/>
              </a:rPr>
              <a:t>Погледни на твојата понуда критички и пробај да ги идентификуваш аспектите кои можеш да ги искористиш за да се издвоиш од конкуренцијата.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7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06DC71-15C7-7440-8A5F-A31FD1B11E83}"/>
              </a:ext>
            </a:extLst>
          </p:cNvPr>
          <p:cNvSpPr/>
          <p:nvPr/>
        </p:nvSpPr>
        <p:spPr>
          <a:xfrm>
            <a:off x="560437" y="2155570"/>
            <a:ext cx="10518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2. </a:t>
            </a:r>
            <a:r>
              <a:rPr lang="mk-MK" b="1" dirty="0">
                <a:latin typeface="+mn-lt"/>
              </a:rPr>
              <a:t>Спој ги силите со други компании</a:t>
            </a:r>
            <a:r>
              <a:rPr lang="en-GB" b="1" dirty="0">
                <a:latin typeface="+mn-lt"/>
              </a:rPr>
              <a:t>:</a:t>
            </a:r>
          </a:p>
          <a:p>
            <a:pPr algn="l"/>
            <a:endParaRPr lang="en-GB" b="1" dirty="0">
              <a:latin typeface="+mn-lt"/>
            </a:endParaRPr>
          </a:p>
          <a:p>
            <a:pPr algn="l"/>
            <a:r>
              <a:rPr lang="mk-MK" b="0" dirty="0">
                <a:latin typeface="+mn-lt"/>
              </a:rPr>
              <a:t>Европските тур оепратори сакаат да соработуваат со поголеми тур-оператори. Ова е најчесто поради тоа што сакаат да комбинираат делови од земјата кои ќе ги посетат, а не само да остварат една тура.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4C23326-7F87-7145-B883-4916813E8E0B}"/>
              </a:ext>
            </a:extLst>
          </p:cNvPr>
          <p:cNvSpPr/>
          <p:nvPr/>
        </p:nvSpPr>
        <p:spPr>
          <a:xfrm>
            <a:off x="560436" y="4481671"/>
            <a:ext cx="1051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b="1" dirty="0">
                <a:latin typeface="+mn-lt"/>
              </a:rPr>
              <a:t>:</a:t>
            </a:r>
            <a:r>
              <a:rPr lang="mk-MK" b="1" dirty="0">
                <a:latin typeface="+mn-lt"/>
              </a:rPr>
              <a:t> </a:t>
            </a:r>
            <a:r>
              <a:rPr lang="mk-MK" dirty="0">
                <a:latin typeface="+mn-lt"/>
              </a:rPr>
              <a:t>Соработувај со тур оператори кои имаат слична понуда, претставете се заедно пред поголемите</a:t>
            </a:r>
            <a:r>
              <a:rPr lang="mk-MK" b="1" dirty="0">
                <a:latin typeface="+mn-lt"/>
              </a:rPr>
              <a:t>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6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1CD45A-2FB4-674A-A001-5ACEE7E736F5}"/>
              </a:ext>
            </a:extLst>
          </p:cNvPr>
          <p:cNvSpPr/>
          <p:nvPr/>
        </p:nvSpPr>
        <p:spPr>
          <a:xfrm>
            <a:off x="560437" y="1992123"/>
            <a:ext cx="10433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3. </a:t>
            </a:r>
            <a:r>
              <a:rPr lang="mk-MK" b="1" dirty="0">
                <a:latin typeface="+mn-lt"/>
              </a:rPr>
              <a:t>Стани член на бизнис асоцијација</a:t>
            </a:r>
          </a:p>
          <a:p>
            <a:pPr algn="l"/>
            <a:r>
              <a:rPr lang="mk-MK" dirty="0"/>
              <a:t>На тој начин ќе добиеш кредибилност и репутација. Тур операторите сакаат некој доказ дека си сериозна компанија. 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179FB1-3ECA-C14B-8992-F067F8167987}"/>
              </a:ext>
            </a:extLst>
          </p:cNvPr>
          <p:cNvSpPr/>
          <p:nvPr/>
        </p:nvSpPr>
        <p:spPr>
          <a:xfrm>
            <a:off x="560437" y="3956966"/>
            <a:ext cx="1043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b="1" dirty="0">
                <a:latin typeface="+mn-lt"/>
              </a:rPr>
              <a:t>:</a:t>
            </a:r>
            <a:r>
              <a:rPr lang="mk-MK" b="1" dirty="0">
                <a:latin typeface="+mn-lt"/>
              </a:rPr>
              <a:t> Најдобар начин за да станеш кредибилен е да станеш член на организација која е признаена, со тоа што на пример ќе го употребиш нејзиното лого на твојата бизнис карта.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9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9BF462E-0CEE-9E42-A8F4-C409837E4AF4}"/>
              </a:ext>
            </a:extLst>
          </p:cNvPr>
          <p:cNvSpPr/>
          <p:nvPr/>
        </p:nvSpPr>
        <p:spPr>
          <a:xfrm>
            <a:off x="560437" y="1810436"/>
            <a:ext cx="1130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4. </a:t>
            </a:r>
            <a:r>
              <a:rPr lang="mk-MK" b="1" dirty="0">
                <a:latin typeface="+mn-lt"/>
              </a:rPr>
              <a:t>Комуницирај јасно и брзо</a:t>
            </a:r>
            <a:endParaRPr lang="en-GB" b="1" dirty="0">
              <a:latin typeface="+mn-lt"/>
            </a:endParaRPr>
          </a:p>
          <a:p>
            <a:pPr algn="l"/>
            <a:r>
              <a:rPr lang="mk-MK" b="0" dirty="0">
                <a:latin typeface="+mn-lt"/>
              </a:rPr>
              <a:t>Европејците сакаат јасна комуникација, тоа го поистоветуваат со исполнителност.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8B32BE-5015-044B-9637-B5801FFE16CF}"/>
              </a:ext>
            </a:extLst>
          </p:cNvPr>
          <p:cNvSpPr/>
          <p:nvPr/>
        </p:nvSpPr>
        <p:spPr>
          <a:xfrm>
            <a:off x="560436" y="3659414"/>
            <a:ext cx="11165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b="1" dirty="0">
                <a:latin typeface="+mn-lt"/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mk-MK" dirty="0"/>
              <a:t>Достапноста е витален елемент, бидејќи европските тур оператори сакаат да се сигурни дека ќе можат да те контактираат скоро во секое време или барем за време на работните часови. </a:t>
            </a:r>
            <a:endParaRPr lang="en-GB" b="0" dirty="0">
              <a:latin typeface="+mn-lt"/>
            </a:endParaRPr>
          </a:p>
          <a:p>
            <a:pPr algn="l"/>
            <a:endParaRPr lang="en-GB" b="0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mk-MK" b="0" dirty="0">
                <a:latin typeface="+mn-lt"/>
              </a:rPr>
              <a:t>Обезбеди некој што ќе работи за националните празници</a:t>
            </a:r>
            <a:endParaRPr lang="en-GB" b="0" dirty="0">
              <a:latin typeface="+mn-lt"/>
            </a:endParaRPr>
          </a:p>
          <a:p>
            <a:pPr algn="l"/>
            <a:endParaRPr lang="en-GB" b="0" dirty="0">
              <a:latin typeface="+mn-lt"/>
            </a:endParaRPr>
          </a:p>
          <a:p>
            <a:pPr marL="285750" indent="-285750" algn="l">
              <a:buFont typeface="Arial"/>
              <a:buChar char="•"/>
            </a:pPr>
            <a:r>
              <a:rPr lang="mk-MK" b="0" dirty="0">
                <a:latin typeface="+mn-lt"/>
              </a:rPr>
              <a:t>Секогаш одговори на </a:t>
            </a:r>
            <a:r>
              <a:rPr lang="en-US" b="0" dirty="0">
                <a:latin typeface="+mn-lt"/>
              </a:rPr>
              <a:t>e-mail</a:t>
            </a:r>
            <a:r>
              <a:rPr lang="mk-MK" b="0" dirty="0">
                <a:latin typeface="+mn-lt"/>
              </a:rPr>
              <a:t> во </a:t>
            </a:r>
            <a:r>
              <a:rPr lang="mk-MK" dirty="0"/>
              <a:t>интервал од </a:t>
            </a:r>
            <a:r>
              <a:rPr lang="mk-MK" b="0" dirty="0">
                <a:latin typeface="+mn-lt"/>
              </a:rPr>
              <a:t>24 часа.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5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26D8F47-E3BE-394C-8BEB-5B841B5D5231}"/>
              </a:ext>
            </a:extLst>
          </p:cNvPr>
          <p:cNvSpPr/>
          <p:nvPr/>
        </p:nvSpPr>
        <p:spPr>
          <a:xfrm>
            <a:off x="560437" y="1810377"/>
            <a:ext cx="915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5.</a:t>
            </a:r>
            <a:r>
              <a:rPr lang="mk-MK" b="1" dirty="0">
                <a:latin typeface="+mn-lt"/>
              </a:rPr>
              <a:t> Не создавај лажни очекувања</a:t>
            </a:r>
          </a:p>
          <a:p>
            <a:pPr algn="l"/>
            <a:r>
              <a:rPr lang="mk-MK" dirty="0"/>
              <a:t>Биди јасен што можеш, а што не да понудиш. </a:t>
            </a:r>
            <a:r>
              <a:rPr lang="mk-MK" b="0" dirty="0">
                <a:latin typeface="+mn-lt"/>
              </a:rPr>
              <a:t>Во спротивно, ќе си го уништиш бизнисот.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AE1F0B8-37EE-FE46-AFBE-C6F19950EAB9}"/>
              </a:ext>
            </a:extLst>
          </p:cNvPr>
          <p:cNvSpPr/>
          <p:nvPr/>
        </p:nvSpPr>
        <p:spPr>
          <a:xfrm>
            <a:off x="560437" y="3538755"/>
            <a:ext cx="9154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dirty="0">
                <a:latin typeface="+mn-lt"/>
              </a:rPr>
              <a:t>Совет</a:t>
            </a:r>
            <a:r>
              <a:rPr lang="en-GB" dirty="0">
                <a:latin typeface="+mn-lt"/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mk-MK" dirty="0"/>
              <a:t>Претставувањето на твојата компанија како мала со лична услуга и грижа ќе придонесе повеќе наместо претставување дека е голема компанија што може да се справи со се.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5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MEET TRAINING_29th MAY 2014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9906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65903" y="299060"/>
            <a:ext cx="1663409" cy="276999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de-DE" dirty="0"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9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0BE604-C939-364A-B800-D033E3AD3E47}"/>
              </a:ext>
            </a:extLst>
          </p:cNvPr>
          <p:cNvSpPr/>
          <p:nvPr/>
        </p:nvSpPr>
        <p:spPr>
          <a:xfrm>
            <a:off x="560437" y="2016275"/>
            <a:ext cx="9154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6. </a:t>
            </a:r>
            <a:r>
              <a:rPr lang="mk-MK" b="1" dirty="0">
                <a:latin typeface="+mn-lt"/>
              </a:rPr>
              <a:t>Не лажи за своите капацитети</a:t>
            </a:r>
            <a:endParaRPr lang="en-GB" b="1" dirty="0">
              <a:latin typeface="+mn-lt"/>
            </a:endParaRPr>
          </a:p>
          <a:p>
            <a:pPr algn="l"/>
            <a:r>
              <a:rPr lang="mk-MK" b="0" dirty="0">
                <a:latin typeface="+mn-lt"/>
              </a:rPr>
              <a:t>Ова ќе те доведе во проблем зошто штом дознаат за твоите капацитети вистински, ќе прекинат со соработката. </a:t>
            </a:r>
          </a:p>
          <a:p>
            <a:pPr algn="l"/>
            <a:endParaRPr lang="mk-MK" dirty="0"/>
          </a:p>
          <a:p>
            <a:pPr algn="l"/>
            <a:endParaRPr lang="en-GB" b="1" dirty="0">
              <a:latin typeface="+mn-lt"/>
            </a:endParaRPr>
          </a:p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b="1" dirty="0">
                <a:latin typeface="+mn-lt"/>
              </a:rPr>
              <a:t>:</a:t>
            </a:r>
            <a:r>
              <a:rPr lang="mk-MK" b="1" dirty="0">
                <a:latin typeface="+mn-lt"/>
              </a:rPr>
              <a:t> </a:t>
            </a:r>
            <a:r>
              <a:rPr lang="mk-MK" dirty="0">
                <a:latin typeface="+mn-lt"/>
              </a:rPr>
              <a:t>Обезбеди го развојот на начин на кој нема да се одрази на внатрешните капацитети.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2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5FA7B67-8602-3344-A9BB-0257E9840F06}"/>
              </a:ext>
            </a:extLst>
          </p:cNvPr>
          <p:cNvSpPr/>
          <p:nvPr/>
        </p:nvSpPr>
        <p:spPr>
          <a:xfrm>
            <a:off x="560438" y="2063585"/>
            <a:ext cx="9168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7. </a:t>
            </a:r>
            <a:r>
              <a:rPr lang="mk-MK" b="1" dirty="0">
                <a:latin typeface="+mn-lt"/>
              </a:rPr>
              <a:t>Презентирај ја инфраструктурата во земјата како што е</a:t>
            </a:r>
            <a:endParaRPr lang="en-GB" b="1" dirty="0">
              <a:latin typeface="+mn-lt"/>
            </a:endParaRPr>
          </a:p>
          <a:p>
            <a:pPr algn="l"/>
            <a:r>
              <a:rPr lang="mk-MK" b="0" dirty="0">
                <a:latin typeface="+mn-lt"/>
              </a:rPr>
              <a:t>Иако можеби имаш фантастичен хотел, клиентот може да те напушти поради инфраструктурата во земјата.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4B9660-AF51-134A-819B-BA613907A297}"/>
              </a:ext>
            </a:extLst>
          </p:cNvPr>
          <p:cNvSpPr/>
          <p:nvPr/>
        </p:nvSpPr>
        <p:spPr>
          <a:xfrm>
            <a:off x="560437" y="4153655"/>
            <a:ext cx="905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/>
              <a:t>Совет</a:t>
            </a:r>
            <a:r>
              <a:rPr lang="en-GB" b="1" dirty="0">
                <a:latin typeface="+mn-lt"/>
              </a:rPr>
              <a:t>:</a:t>
            </a:r>
          </a:p>
          <a:p>
            <a:pPr algn="l"/>
            <a:r>
              <a:rPr lang="mk-MK" b="0" dirty="0">
                <a:latin typeface="+mn-lt"/>
              </a:rPr>
              <a:t>Приспособи ја локалната инфраструктура и комуницирај со тур-операторот за тоа. 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656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AFA97C-1B2D-3E43-8D9B-0FD68C0B6053}"/>
              </a:ext>
            </a:extLst>
          </p:cNvPr>
          <p:cNvSpPr/>
          <p:nvPr/>
        </p:nvSpPr>
        <p:spPr>
          <a:xfrm>
            <a:off x="560437" y="2098897"/>
            <a:ext cx="9052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8. </a:t>
            </a:r>
            <a:r>
              <a:rPr lang="mk-MK" b="1" dirty="0">
                <a:latin typeface="+mn-lt"/>
              </a:rPr>
              <a:t>Секогаш оствари личен контакт пред соработка</a:t>
            </a:r>
          </a:p>
          <a:p>
            <a:pPr algn="l"/>
            <a:r>
              <a:rPr lang="mk-MK" b="0" dirty="0">
                <a:latin typeface="+mn-lt"/>
              </a:rPr>
              <a:t>Технологијата е направена за побрза комуникација, но не и за запознавање со клиенти со кои ќе се осигура довербата.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322FA0-A931-1F4C-BA69-C5B06AD61A31}"/>
              </a:ext>
            </a:extLst>
          </p:cNvPr>
          <p:cNvSpPr/>
          <p:nvPr/>
        </p:nvSpPr>
        <p:spPr>
          <a:xfrm>
            <a:off x="560437" y="3701058"/>
            <a:ext cx="9052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/>
              <a:t>Совет</a:t>
            </a:r>
            <a:r>
              <a:rPr lang="en-GB" b="1" dirty="0">
                <a:latin typeface="+mn-lt"/>
              </a:rPr>
              <a:t>:</a:t>
            </a:r>
          </a:p>
          <a:p>
            <a:pPr algn="l"/>
            <a:r>
              <a:rPr lang="mk-MK" b="0" dirty="0">
                <a:latin typeface="+mn-lt"/>
              </a:rPr>
              <a:t>Покани ги потенцијалните соработници во твојата земја, помини време со нив, дај им третман и разбирање за понудата. 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6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6EF12CF-D22D-3847-9861-C12D34E32CDE}"/>
              </a:ext>
            </a:extLst>
          </p:cNvPr>
          <p:cNvSpPr/>
          <p:nvPr/>
        </p:nvSpPr>
        <p:spPr>
          <a:xfrm>
            <a:off x="560436" y="1928381"/>
            <a:ext cx="10178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9. </a:t>
            </a:r>
            <a:r>
              <a:rPr lang="mk-MK" b="1" dirty="0">
                <a:latin typeface="+mn-lt"/>
              </a:rPr>
              <a:t>Биди искрен за нивото на безбедност</a:t>
            </a:r>
          </a:p>
          <a:p>
            <a:pPr algn="l"/>
            <a:r>
              <a:rPr lang="mk-MK" dirty="0"/>
              <a:t>Ова е најважно за европејците, зошто преку ова ќе се стекне доверба. 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9E9C13-BC8C-CE46-824A-037DF74C6033}"/>
              </a:ext>
            </a:extLst>
          </p:cNvPr>
          <p:cNvSpPr/>
          <p:nvPr/>
        </p:nvSpPr>
        <p:spPr>
          <a:xfrm>
            <a:off x="751822" y="3417326"/>
            <a:ext cx="998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b="1" dirty="0">
                <a:latin typeface="+mn-lt"/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mk-MK" b="0" dirty="0">
                <a:latin typeface="+mn-lt"/>
              </a:rPr>
              <a:t>Информирај се за безбедноста во земјата и регионот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6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10 совети за соработка со британски тур-оператори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2520336-69A0-B449-A8C9-018213E32F5C}"/>
              </a:ext>
            </a:extLst>
          </p:cNvPr>
          <p:cNvSpPr/>
          <p:nvPr/>
        </p:nvSpPr>
        <p:spPr>
          <a:xfrm>
            <a:off x="560437" y="1737693"/>
            <a:ext cx="10050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+mn-lt"/>
              </a:rPr>
              <a:t>10. </a:t>
            </a:r>
            <a:r>
              <a:rPr lang="mk-MK" b="1" dirty="0">
                <a:latin typeface="+mn-lt"/>
              </a:rPr>
              <a:t>Почни со помала основа за наплата а надгради преку дополнителни, опционални содржини</a:t>
            </a:r>
          </a:p>
          <a:p>
            <a:pPr algn="l"/>
            <a:r>
              <a:rPr lang="mk-MK" dirty="0"/>
              <a:t>Транспарентна ценовна политика овозможува полесна соработка, а опцијата за поголеми можности за тури дава предност. </a:t>
            </a:r>
            <a:endParaRPr lang="en-GB" dirty="0">
              <a:latin typeface="+mn-lt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1CF52B-DF03-0D43-B376-42E7679E43BC}"/>
              </a:ext>
            </a:extLst>
          </p:cNvPr>
          <p:cNvSpPr/>
          <p:nvPr/>
        </p:nvSpPr>
        <p:spPr>
          <a:xfrm>
            <a:off x="560437" y="3501924"/>
            <a:ext cx="10050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mk-MK" b="1" dirty="0">
                <a:latin typeface="+mn-lt"/>
              </a:rPr>
              <a:t>Совет</a:t>
            </a:r>
            <a:r>
              <a:rPr lang="en-GB" dirty="0">
                <a:latin typeface="+mn-lt"/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mk-MK" b="0" dirty="0">
                <a:latin typeface="+mn-lt"/>
              </a:rPr>
              <a:t>Најдобар начин е да се постигне соработка преку ценовна конкурентност и комбинација која ќе овозможи дополнителен профит.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73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Одржлив туризам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1E8FBC-5B2B-2943-AF7B-160E1974562B}"/>
              </a:ext>
            </a:extLst>
          </p:cNvPr>
          <p:cNvSpPr txBox="1"/>
          <p:nvPr/>
        </p:nvSpPr>
        <p:spPr>
          <a:xfrm>
            <a:off x="560437" y="1709666"/>
            <a:ext cx="2519360" cy="2769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latin typeface="+mn-lt"/>
                <a:cs typeface="Arial Narrow" pitchFamily="34" charset="0"/>
              </a:rPr>
              <a:t>Традиционални туристи</a:t>
            </a:r>
            <a:endParaRPr lang="en-GB" b="1" dirty="0">
              <a:latin typeface="+mn-lt"/>
              <a:cs typeface="Arial Narrow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CCC943-BF0D-8F4B-854C-7848D055D0C9}"/>
              </a:ext>
            </a:extLst>
          </p:cNvPr>
          <p:cNvSpPr txBox="1"/>
          <p:nvPr/>
        </p:nvSpPr>
        <p:spPr>
          <a:xfrm>
            <a:off x="5428884" y="1748541"/>
            <a:ext cx="2519360" cy="2769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cs typeface="Arial Narrow" pitchFamily="34" charset="0"/>
              </a:rPr>
              <a:t>Нови туристи</a:t>
            </a:r>
            <a:endParaRPr lang="en-GB" b="1" dirty="0">
              <a:latin typeface="+mn-lt"/>
              <a:cs typeface="Arial Narrow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A215A7-FAA8-6E40-94D2-EB738086FDB8}"/>
              </a:ext>
            </a:extLst>
          </p:cNvPr>
          <p:cNvSpPr txBox="1"/>
          <p:nvPr/>
        </p:nvSpPr>
        <p:spPr>
          <a:xfrm>
            <a:off x="560437" y="2272039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Група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37D6D5-00FA-E640-AC74-41C96ADA0079}"/>
              </a:ext>
            </a:extLst>
          </p:cNvPr>
          <p:cNvSpPr txBox="1"/>
          <p:nvPr/>
        </p:nvSpPr>
        <p:spPr>
          <a:xfrm>
            <a:off x="560437" y="2941622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Хомогени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53F8414-57EC-ED49-9634-9DFD0E78508F}"/>
              </a:ext>
            </a:extLst>
          </p:cNvPr>
          <p:cNvSpPr txBox="1"/>
          <p:nvPr/>
        </p:nvSpPr>
        <p:spPr>
          <a:xfrm>
            <a:off x="560437" y="3472706"/>
            <a:ext cx="2160000" cy="648512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Тука денес, утре којзнае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9F7738-248D-BA44-A9F6-D454DB46AC3F}"/>
              </a:ext>
            </a:extLst>
          </p:cNvPr>
          <p:cNvSpPr txBox="1"/>
          <p:nvPr/>
        </p:nvSpPr>
        <p:spPr>
          <a:xfrm>
            <a:off x="560437" y="4280788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dirty="0">
                <a:cs typeface="Arial Narrow" pitchFamily="34" charset="0"/>
              </a:rPr>
              <a:t>Имам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743725-1F48-EE46-A5AB-719DA6BE0754}"/>
              </a:ext>
            </a:extLst>
          </p:cNvPr>
          <p:cNvSpPr txBox="1"/>
          <p:nvPr/>
        </p:nvSpPr>
        <p:spPr>
          <a:xfrm>
            <a:off x="560437" y="4950370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претпазливи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B565A7-32C0-0A41-A9CF-7F30C29A5F1E}"/>
              </a:ext>
            </a:extLst>
          </p:cNvPr>
          <p:cNvSpPr txBox="1"/>
          <p:nvPr/>
        </p:nvSpPr>
        <p:spPr>
          <a:xfrm>
            <a:off x="5428884" y="2272039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Индивидуалци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8458B5-281F-704F-88F6-8AFEACA573ED}"/>
              </a:ext>
            </a:extLst>
          </p:cNvPr>
          <p:cNvSpPr txBox="1"/>
          <p:nvPr/>
        </p:nvSpPr>
        <p:spPr>
          <a:xfrm>
            <a:off x="5428884" y="2941622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Хибридни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6A4978-6F57-8345-80FD-CC8AC7529ABF}"/>
              </a:ext>
            </a:extLst>
          </p:cNvPr>
          <p:cNvSpPr txBox="1"/>
          <p:nvPr/>
        </p:nvSpPr>
        <p:spPr>
          <a:xfrm>
            <a:off x="5428884" y="3474915"/>
            <a:ext cx="2160000" cy="648512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Да видат и уживаат, не и да уништат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1195B3-5147-E949-BF56-ACC9F2F5C69F}"/>
              </a:ext>
            </a:extLst>
          </p:cNvPr>
          <p:cNvSpPr txBox="1"/>
          <p:nvPr/>
        </p:nvSpPr>
        <p:spPr>
          <a:xfrm>
            <a:off x="5428884" y="4285108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Бев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45C5F3-F830-1948-8CAC-88CC3D8F675B}"/>
              </a:ext>
            </a:extLst>
          </p:cNvPr>
          <p:cNvSpPr txBox="1"/>
          <p:nvPr/>
        </p:nvSpPr>
        <p:spPr>
          <a:xfrm>
            <a:off x="5428884" y="4950370"/>
            <a:ext cx="2160000" cy="371513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72000" tIns="46800" rIns="0" bIns="4680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авантуристи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8" name="RbLeanShape Arrow Option 3 55">
            <a:extLst>
              <a:ext uri="{FF2B5EF4-FFF2-40B4-BE49-F238E27FC236}">
                <a16:creationId xmlns:a16="http://schemas.microsoft.com/office/drawing/2014/main" id="{2F015083-4167-E24A-89F7-1F155199A98D}"/>
              </a:ext>
            </a:extLst>
          </p:cNvPr>
          <p:cNvSpPr/>
          <p:nvPr/>
        </p:nvSpPr>
        <p:spPr bwMode="auto">
          <a:xfrm>
            <a:off x="3531408" y="2135849"/>
            <a:ext cx="1231978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19" name="RbLeanShape Arrow Option 3 55">
            <a:extLst>
              <a:ext uri="{FF2B5EF4-FFF2-40B4-BE49-F238E27FC236}">
                <a16:creationId xmlns:a16="http://schemas.microsoft.com/office/drawing/2014/main" id="{98D8EB85-5AB3-2D4E-AFCF-3B1D0AD5823C}"/>
              </a:ext>
            </a:extLst>
          </p:cNvPr>
          <p:cNvSpPr/>
          <p:nvPr/>
        </p:nvSpPr>
        <p:spPr bwMode="auto">
          <a:xfrm>
            <a:off x="3531408" y="2803830"/>
            <a:ext cx="1231978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0" name="RbLeanShape Arrow Option 3 55">
            <a:extLst>
              <a:ext uri="{FF2B5EF4-FFF2-40B4-BE49-F238E27FC236}">
                <a16:creationId xmlns:a16="http://schemas.microsoft.com/office/drawing/2014/main" id="{C16E5490-1BEB-BD4D-A958-760A1175EDA8}"/>
              </a:ext>
            </a:extLst>
          </p:cNvPr>
          <p:cNvSpPr/>
          <p:nvPr/>
        </p:nvSpPr>
        <p:spPr bwMode="auto">
          <a:xfrm>
            <a:off x="3531408" y="3479911"/>
            <a:ext cx="1231978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1" name="RbLeanShape Arrow Option 3 55">
            <a:extLst>
              <a:ext uri="{FF2B5EF4-FFF2-40B4-BE49-F238E27FC236}">
                <a16:creationId xmlns:a16="http://schemas.microsoft.com/office/drawing/2014/main" id="{3DA78A37-5412-FD45-BC06-CA7D455C699C}"/>
              </a:ext>
            </a:extLst>
          </p:cNvPr>
          <p:cNvSpPr/>
          <p:nvPr/>
        </p:nvSpPr>
        <p:spPr bwMode="auto">
          <a:xfrm>
            <a:off x="3531408" y="4142845"/>
            <a:ext cx="1231978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2" name="RbLeanShape Arrow Option 3 55">
            <a:extLst>
              <a:ext uri="{FF2B5EF4-FFF2-40B4-BE49-F238E27FC236}">
                <a16:creationId xmlns:a16="http://schemas.microsoft.com/office/drawing/2014/main" id="{A57BCB94-70D1-234B-92A2-BC4CAEE60BC7}"/>
              </a:ext>
            </a:extLst>
          </p:cNvPr>
          <p:cNvSpPr/>
          <p:nvPr/>
        </p:nvSpPr>
        <p:spPr bwMode="auto">
          <a:xfrm>
            <a:off x="3531408" y="4823816"/>
            <a:ext cx="1231978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Одржлив туризам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72083D-7A5A-4F4E-AFC0-8EB2EB2B15AD}"/>
              </a:ext>
            </a:extLst>
          </p:cNvPr>
          <p:cNvSpPr txBox="1"/>
          <p:nvPr/>
        </p:nvSpPr>
        <p:spPr>
          <a:xfrm>
            <a:off x="560437" y="1743841"/>
            <a:ext cx="2519360" cy="2769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latin typeface="+mn-lt"/>
                <a:cs typeface="Arial Narrow" pitchFamily="34" charset="0"/>
              </a:rPr>
              <a:t>Традиционални </a:t>
            </a:r>
            <a:endParaRPr lang="en-GB" b="1" dirty="0">
              <a:latin typeface="+mn-lt"/>
              <a:cs typeface="Arial Narrow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A373BB-F524-654C-B1E4-F7B0C5D612D8}"/>
              </a:ext>
            </a:extLst>
          </p:cNvPr>
          <p:cNvSpPr txBox="1"/>
          <p:nvPr/>
        </p:nvSpPr>
        <p:spPr>
          <a:xfrm>
            <a:off x="6365942" y="1752689"/>
            <a:ext cx="2519360" cy="27699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1" dirty="0">
                <a:latin typeface="+mn-lt"/>
                <a:cs typeface="Arial Narrow" pitchFamily="34" charset="0"/>
              </a:rPr>
              <a:t>Нови туриси</a:t>
            </a:r>
            <a:endParaRPr lang="en-GB" b="1" dirty="0">
              <a:latin typeface="+mn-lt"/>
              <a:cs typeface="Arial Narrow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4D267F-3CD4-0440-B1F8-57D02DD531B1}"/>
              </a:ext>
            </a:extLst>
          </p:cNvPr>
          <p:cNvSpPr txBox="1"/>
          <p:nvPr/>
        </p:nvSpPr>
        <p:spPr>
          <a:xfrm>
            <a:off x="560437" y="2316028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Јадење	</a:t>
            </a:r>
            <a:r>
              <a:rPr lang="en-GB" b="0" dirty="0">
                <a:latin typeface="+mn-lt"/>
                <a:cs typeface="Arial Narrow" pitchFamily="34" charset="0"/>
              </a:rPr>
              <a:t>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48F1E3-0A5A-4447-B0ED-8CF1BB544EAD}"/>
              </a:ext>
            </a:extLst>
          </p:cNvPr>
          <p:cNvSpPr txBox="1"/>
          <p:nvPr/>
        </p:nvSpPr>
        <p:spPr>
          <a:xfrm>
            <a:off x="560437" y="3062495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Потрага по сонце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B706D2F-8D11-0648-A8DB-BB8326F8FC3E}"/>
              </a:ext>
            </a:extLst>
          </p:cNvPr>
          <p:cNvSpPr txBox="1"/>
          <p:nvPr/>
        </p:nvSpPr>
        <p:spPr>
          <a:xfrm>
            <a:off x="560437" y="3797311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Сликање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33ACB3-C75D-7B45-AB50-1F93C81EF3BD}"/>
              </a:ext>
            </a:extLst>
          </p:cNvPr>
          <p:cNvSpPr txBox="1"/>
          <p:nvPr/>
        </p:nvSpPr>
        <p:spPr>
          <a:xfrm>
            <a:off x="560437" y="4532127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Неискусни 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2E0499-6F0F-E947-949D-59DD6D23E1F0}"/>
              </a:ext>
            </a:extLst>
          </p:cNvPr>
          <p:cNvSpPr txBox="1"/>
          <p:nvPr/>
        </p:nvSpPr>
        <p:spPr>
          <a:xfrm>
            <a:off x="560437" y="5128444"/>
            <a:ext cx="2160000" cy="553998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Ограничена информација 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7CA66E6-11E0-CE43-9D56-33B67AAD16F6}"/>
              </a:ext>
            </a:extLst>
          </p:cNvPr>
          <p:cNvSpPr txBox="1"/>
          <p:nvPr/>
        </p:nvSpPr>
        <p:spPr>
          <a:xfrm>
            <a:off x="6365942" y="2316028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Локална кујна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A697AC0-27F5-6840-81D2-49A37806D033}"/>
              </a:ext>
            </a:extLst>
          </p:cNvPr>
          <p:cNvSpPr txBox="1"/>
          <p:nvPr/>
        </p:nvSpPr>
        <p:spPr>
          <a:xfrm>
            <a:off x="6365942" y="2915258"/>
            <a:ext cx="2160000" cy="553998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Во потрага по искуства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C3F465B-43BF-FF4F-84E4-43D208D9AECC}"/>
              </a:ext>
            </a:extLst>
          </p:cNvPr>
          <p:cNvSpPr txBox="1"/>
          <p:nvPr/>
        </p:nvSpPr>
        <p:spPr>
          <a:xfrm>
            <a:off x="6365942" y="3791486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Да биде дел од...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A763DC-A58C-404B-96AC-86C250BE134E}"/>
              </a:ext>
            </a:extLst>
          </p:cNvPr>
          <p:cNvSpPr txBox="1"/>
          <p:nvPr/>
        </p:nvSpPr>
        <p:spPr>
          <a:xfrm>
            <a:off x="6365942" y="4529215"/>
            <a:ext cx="2160000" cy="276999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Искуство 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F07ED8-9271-CB4D-B8B3-03A278ADBD2F}"/>
              </a:ext>
            </a:extLst>
          </p:cNvPr>
          <p:cNvSpPr txBox="1"/>
          <p:nvPr/>
        </p:nvSpPr>
        <p:spPr>
          <a:xfrm>
            <a:off x="6365942" y="5128444"/>
            <a:ext cx="2160000" cy="553998"/>
          </a:xfrm>
          <a:prstGeom prst="rect">
            <a:avLst/>
          </a:prstGeom>
          <a:solidFill>
            <a:srgbClr val="D6D7D9"/>
          </a:solidFill>
          <a:ln w="9525">
            <a:noFill/>
          </a:ln>
        </p:spPr>
        <p:txBody>
          <a:bodyPr vert="horz" wrap="square" lIns="36000" tIns="0" rIns="0" bIns="0" rtlCol="0" anchor="ctr">
            <a:spAutoFit/>
          </a:bodyPr>
          <a:lstStyle/>
          <a:p>
            <a:pPr marL="108000"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b="0" dirty="0">
                <a:latin typeface="+mn-lt"/>
                <a:cs typeface="Arial Narrow" pitchFamily="34" charset="0"/>
              </a:rPr>
              <a:t>Неограничена комуникација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  <p:sp>
        <p:nvSpPr>
          <p:cNvPr id="18" name="RbLeanShape Arrow Option 3 55">
            <a:extLst>
              <a:ext uri="{FF2B5EF4-FFF2-40B4-BE49-F238E27FC236}">
                <a16:creationId xmlns:a16="http://schemas.microsoft.com/office/drawing/2014/main" id="{C8C830F8-D590-2046-B1AF-0A0EE4CE4A24}"/>
              </a:ext>
            </a:extLst>
          </p:cNvPr>
          <p:cNvSpPr/>
          <p:nvPr/>
        </p:nvSpPr>
        <p:spPr bwMode="auto">
          <a:xfrm>
            <a:off x="4296952" y="2088256"/>
            <a:ext cx="1210713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19" name="RbLeanShape Arrow Option 3 55">
            <a:extLst>
              <a:ext uri="{FF2B5EF4-FFF2-40B4-BE49-F238E27FC236}">
                <a16:creationId xmlns:a16="http://schemas.microsoft.com/office/drawing/2014/main" id="{9FAAE872-EAD7-744E-91E8-BCFADC6053EF}"/>
              </a:ext>
            </a:extLst>
          </p:cNvPr>
          <p:cNvSpPr/>
          <p:nvPr/>
        </p:nvSpPr>
        <p:spPr bwMode="auto">
          <a:xfrm>
            <a:off x="4296952" y="2823775"/>
            <a:ext cx="1210713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0" name="RbLeanShape Arrow Option 3 55">
            <a:extLst>
              <a:ext uri="{FF2B5EF4-FFF2-40B4-BE49-F238E27FC236}">
                <a16:creationId xmlns:a16="http://schemas.microsoft.com/office/drawing/2014/main" id="{2B090742-1D01-8241-BB06-959D855453D1}"/>
              </a:ext>
            </a:extLst>
          </p:cNvPr>
          <p:cNvSpPr/>
          <p:nvPr/>
        </p:nvSpPr>
        <p:spPr bwMode="auto">
          <a:xfrm>
            <a:off x="4296952" y="3552766"/>
            <a:ext cx="1210713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1" name="RbLeanShape Arrow Option 3 55">
            <a:extLst>
              <a:ext uri="{FF2B5EF4-FFF2-40B4-BE49-F238E27FC236}">
                <a16:creationId xmlns:a16="http://schemas.microsoft.com/office/drawing/2014/main" id="{747C0576-F283-154A-A8E2-6478E38E60EE}"/>
              </a:ext>
            </a:extLst>
          </p:cNvPr>
          <p:cNvSpPr/>
          <p:nvPr/>
        </p:nvSpPr>
        <p:spPr bwMode="auto">
          <a:xfrm>
            <a:off x="4296952" y="4290495"/>
            <a:ext cx="1210713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  <p:sp>
        <p:nvSpPr>
          <p:cNvPr id="22" name="RbLeanShape Arrow Option 3 55">
            <a:extLst>
              <a:ext uri="{FF2B5EF4-FFF2-40B4-BE49-F238E27FC236}">
                <a16:creationId xmlns:a16="http://schemas.microsoft.com/office/drawing/2014/main" id="{85332519-92FA-9446-9809-811FA56DF845}"/>
              </a:ext>
            </a:extLst>
          </p:cNvPr>
          <p:cNvSpPr/>
          <p:nvPr/>
        </p:nvSpPr>
        <p:spPr bwMode="auto">
          <a:xfrm>
            <a:off x="4296952" y="5028223"/>
            <a:ext cx="1210713" cy="629220"/>
          </a:xfrm>
          <a:custGeom>
            <a:avLst/>
            <a:gdLst>
              <a:gd name="connsiteX0" fmla="*/ 0 w 1079500"/>
              <a:gd name="connsiteY0" fmla="*/ 152400 h 622300"/>
              <a:gd name="connsiteX1" fmla="*/ 508000 w 1079500"/>
              <a:gd name="connsiteY1" fmla="*/ 152400 h 622300"/>
              <a:gd name="connsiteX2" fmla="*/ 508000 w 1079500"/>
              <a:gd name="connsiteY2" fmla="*/ 0 h 622300"/>
              <a:gd name="connsiteX3" fmla="*/ 1079500 w 1079500"/>
              <a:gd name="connsiteY3" fmla="*/ 311150 h 622300"/>
              <a:gd name="connsiteX4" fmla="*/ 508000 w 1079500"/>
              <a:gd name="connsiteY4" fmla="*/ 622300 h 622300"/>
              <a:gd name="connsiteX5" fmla="*/ 508000 w 1079500"/>
              <a:gd name="connsiteY5" fmla="*/ 469900 h 622300"/>
              <a:gd name="connsiteX6" fmla="*/ 0 w 1079500"/>
              <a:gd name="connsiteY6" fmla="*/ 4699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500" h="622300">
                <a:moveTo>
                  <a:pt x="0" y="152400"/>
                </a:moveTo>
                <a:lnTo>
                  <a:pt x="508000" y="152400"/>
                </a:lnTo>
                <a:lnTo>
                  <a:pt x="508000" y="0"/>
                </a:lnTo>
                <a:lnTo>
                  <a:pt x="1079500" y="311150"/>
                </a:lnTo>
                <a:lnTo>
                  <a:pt x="508000" y="622300"/>
                </a:lnTo>
                <a:lnTo>
                  <a:pt x="508000" y="469900"/>
                </a:lnTo>
                <a:lnTo>
                  <a:pt x="0" y="469900"/>
                </a:lnTo>
              </a:path>
            </a:pathLst>
          </a:custGeom>
          <a:noFill/>
          <a:ln w="22225" cap="flat" cmpd="sng" algn="ctr">
            <a:solidFill>
              <a:srgbClr val="AFC8C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 rtlCol="0" anchor="ctr"/>
          <a:lstStyle/>
          <a:p>
            <a:pPr algn="l" font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Одржлив туризам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4" name="Bild 3" descr="Screenshot 2017-04-08 21.39.42.png">
            <a:extLst>
              <a:ext uri="{FF2B5EF4-FFF2-40B4-BE49-F238E27FC236}">
                <a16:creationId xmlns:a16="http://schemas.microsoft.com/office/drawing/2014/main" id="{2794D146-C19E-F54A-B8F7-38550B16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00"/>
            <a:ext cx="9906000" cy="4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Одржлив туризам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BFBAFB9-8916-684B-919B-2F27C810BDD0}"/>
              </a:ext>
            </a:extLst>
          </p:cNvPr>
          <p:cNvSpPr txBox="1">
            <a:spLocks/>
          </p:cNvSpPr>
          <p:nvPr/>
        </p:nvSpPr>
        <p:spPr bwMode="gray">
          <a:xfrm>
            <a:off x="504000" y="1162800"/>
            <a:ext cx="9180000" cy="230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252000" tIns="45720" rIns="14400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b="1" dirty="0">
                <a:solidFill>
                  <a:schemeClr val="tx1"/>
                </a:solidFill>
              </a:rPr>
              <a:t>Европа се движи се повеќе кон економија на искуствата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5D48E1B-034D-D042-96EF-AA76E4AA3460}"/>
              </a:ext>
            </a:extLst>
          </p:cNvPr>
          <p:cNvSpPr txBox="1"/>
          <p:nvPr/>
        </p:nvSpPr>
        <p:spPr>
          <a:xfrm>
            <a:off x="504000" y="1933575"/>
            <a:ext cx="11221840" cy="346248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Клиентите бараат уникатни и ексклузивни производи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Во туризмот ова значи уникатно искуство и спомени</a:t>
            </a:r>
          </a:p>
          <a:p>
            <a:pPr marL="180000" indent="-1800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Во потрага по автентичност и надвор од традиција</a:t>
            </a:r>
          </a:p>
          <a:p>
            <a:pPr marL="180000" indent="-1800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Искуства кои ќе го променат животното искуство</a:t>
            </a:r>
          </a:p>
          <a:p>
            <a:pPr marL="180000" indent="-18000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1" dirty="0">
                <a:cs typeface="Arial Narrow" pitchFamily="34" charset="0"/>
              </a:rPr>
              <a:t>Совет</a:t>
            </a:r>
            <a:r>
              <a:rPr lang="en-GB" b="1" dirty="0">
                <a:latin typeface="+mn-lt"/>
                <a:cs typeface="Arial Narrow" pitchFamily="34" charset="0"/>
              </a:rPr>
              <a:t>: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Создади производ кој има немерлива вредност 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Направи автентично искуство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Раскажи приказна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Промовирај традиција и вклучи ги локалците. 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SzPct val="100000"/>
            </a:pP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9F8DD74-8E19-704B-B2FE-46C8806B8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57" y="800575"/>
            <a:ext cx="7322799" cy="549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C21B6-F595-4E41-8079-0675261DD881}"/>
              </a:ext>
            </a:extLst>
          </p:cNvPr>
          <p:cNvSpPr/>
          <p:nvPr/>
        </p:nvSpPr>
        <p:spPr>
          <a:xfrm>
            <a:off x="7286440" y="6108009"/>
            <a:ext cx="356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Swisscontact</a:t>
            </a:r>
            <a:r>
              <a:rPr lang="en-US" dirty="0"/>
              <a:t>, Impact Wheel</a:t>
            </a:r>
          </a:p>
        </p:txBody>
      </p:sp>
    </p:spTree>
    <p:extLst>
      <p:ext uri="{BB962C8B-B14F-4D97-AF65-F5344CB8AC3E}">
        <p14:creationId xmlns:p14="http://schemas.microsoft.com/office/powerpoint/2010/main" val="40426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Мисија 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–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зошто одиме на саем? 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D017B6-56B3-974D-96AD-677EFCF01DD9}"/>
              </a:ext>
            </a:extLst>
          </p:cNvPr>
          <p:cNvSpPr txBox="1"/>
          <p:nvPr/>
        </p:nvSpPr>
        <p:spPr>
          <a:xfrm>
            <a:off x="560437" y="1850920"/>
            <a:ext cx="10755264" cy="329320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b="0" dirty="0">
                <a:latin typeface="+mn-lt"/>
                <a:cs typeface="Arial Narrow" pitchFamily="34" charset="0"/>
              </a:rPr>
              <a:t>Да најдеме нови клиенти, зголемиме продажба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dirty="0">
                <a:cs typeface="Arial Narrow" pitchFamily="34" charset="0"/>
              </a:rPr>
              <a:t>Да ја негуваме соработката со постоечките клиенти, партнери и колеги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dirty="0">
                <a:cs typeface="Arial Narrow" pitchFamily="34" charset="0"/>
              </a:rPr>
              <a:t>Обсервација на пазарот: трендови, техлоногии, конкуренти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b="0" dirty="0">
                <a:latin typeface="+mn-lt"/>
                <a:cs typeface="Arial Narrow" pitchFamily="34" charset="0"/>
              </a:rPr>
              <a:t>Да најдеме нови соработници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dirty="0">
                <a:cs typeface="Arial Narrow" pitchFamily="34" charset="0"/>
              </a:rPr>
              <a:t>Да го позиционираме нашиот бренд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b="0" dirty="0">
                <a:latin typeface="+mn-lt"/>
                <a:cs typeface="Arial Narrow" pitchFamily="34" charset="0"/>
              </a:rPr>
              <a:t>Тренинг/работилници/ искуства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dirty="0">
                <a:cs typeface="Arial Narrow" pitchFamily="34" charset="0"/>
              </a:rPr>
              <a:t>Вмрежување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ü"/>
            </a:pPr>
            <a:r>
              <a:rPr lang="mk-MK" b="0" dirty="0">
                <a:latin typeface="+mn-lt"/>
                <a:cs typeface="Arial Narrow" pitchFamily="34" charset="0"/>
              </a:rPr>
              <a:t>Да имаме забава</a:t>
            </a: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22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Учество на саем со идеја е клучен фактор за успех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DB09210-1E76-EA44-AB36-AF636201616E}"/>
              </a:ext>
            </a:extLst>
          </p:cNvPr>
          <p:cNvSpPr txBox="1"/>
          <p:nvPr/>
        </p:nvSpPr>
        <p:spPr>
          <a:xfrm>
            <a:off x="763130" y="2311224"/>
            <a:ext cx="9179750" cy="40010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mk-MK" sz="2000" b="1" dirty="0">
                <a:latin typeface="+mn-lt"/>
                <a:cs typeface="Arial Narrow" pitchFamily="34" charset="0"/>
              </a:rPr>
              <a:t>Добра подготовка за саемски настап е клучна за успех</a:t>
            </a:r>
            <a:endParaRPr lang="en-US" sz="2000" b="1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Погрешно е да се учестува на саем како изолиран проект, учеството на саем треба да го вклучите во маркетинг и комуникациската стратегија на долг рок</a:t>
            </a:r>
            <a:r>
              <a:rPr lang="en-GB" b="0" dirty="0">
                <a:latin typeface="+mn-lt"/>
                <a:cs typeface="Arial Narrow" pitchFamily="34" charset="0"/>
              </a:rPr>
              <a:t>.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latin typeface="+mn-lt"/>
                <a:cs typeface="Arial Narrow" pitchFamily="34" charset="0"/>
              </a:rPr>
              <a:t>Клучни фактори за успех</a:t>
            </a:r>
            <a:r>
              <a:rPr lang="en-GB" dirty="0">
                <a:latin typeface="+mn-lt"/>
                <a:cs typeface="Arial Narrow" pitchFamily="34" charset="0"/>
              </a:rPr>
              <a:t>:</a:t>
            </a: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Постави јасни таргети – оствари ги тие таргети</a:t>
            </a: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Испрати ја пораката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Направи соодветен материјал за маркетинг</a:t>
            </a: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Најди соодветен начин на комуникација</a:t>
            </a: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Биди присутен</a:t>
            </a:r>
          </a:p>
          <a:p>
            <a:pPr marL="637200" lvl="1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Направи </a:t>
            </a:r>
            <a:r>
              <a:rPr lang="en-GB" b="0" dirty="0">
                <a:latin typeface="+mn-lt"/>
                <a:cs typeface="Arial Narrow" pitchFamily="34" charset="0"/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24649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WTM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Лондон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CD102B-042E-544A-94A1-3E1DAA65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045436"/>
            <a:ext cx="10162514" cy="58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92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Можност за </a:t>
            </a:r>
            <a:r>
              <a:rPr lang="en-GB" sz="3200" b="1" spc="100" dirty="0">
                <a:solidFill>
                  <a:srgbClr val="D8273B"/>
                </a:solidFill>
                <a:latin typeface="Calibri Light" panose="020F0302020204030204"/>
              </a:rPr>
              <a:t>Speed networking </a:t>
            </a:r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на изложувачите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4FADEE-9FAC-F64F-B138-3319ADC9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1189012"/>
            <a:ext cx="10487036" cy="55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Важен е првиот впечаток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pic>
        <p:nvPicPr>
          <p:cNvPr id="4" name="Bild 3" descr="Screenshot 2017-04-08 21.25.55.png">
            <a:extLst>
              <a:ext uri="{FF2B5EF4-FFF2-40B4-BE49-F238E27FC236}">
                <a16:creationId xmlns:a16="http://schemas.microsoft.com/office/drawing/2014/main" id="{97DA1794-483D-8047-92E8-AB891DD6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765826"/>
            <a:ext cx="3458093" cy="33042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7E93EA0-267B-C744-9488-8408D92FF213}"/>
              </a:ext>
            </a:extLst>
          </p:cNvPr>
          <p:cNvSpPr txBox="1"/>
          <p:nvPr/>
        </p:nvSpPr>
        <p:spPr>
          <a:xfrm>
            <a:off x="4324679" y="1765826"/>
            <a:ext cx="6664955" cy="298543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Што нудиш како нов клиент: нова тура, подобрена услуга, подобри материјали за активности, нови велосипеди...</a:t>
            </a:r>
            <a:endParaRPr lang="en-GB" b="0" dirty="0">
              <a:latin typeface="+mn-lt"/>
              <a:cs typeface="Arial Narrow" pitchFamily="34" charset="0"/>
            </a:endParaRP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Многу производи се исти или веќе видени 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dirty="0">
                <a:cs typeface="Arial Narrow" pitchFamily="34" charset="0"/>
              </a:rPr>
              <a:t>Комуницирај го бенефитот на својата тура, твојот хотел, компанија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Која е додадената вредност на твојата понуда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mk-MK" b="0" dirty="0">
                <a:latin typeface="+mn-lt"/>
                <a:cs typeface="Arial Narrow" pitchFamily="34" charset="0"/>
              </a:rPr>
              <a:t>Како ја комуницираш пораката во твојот маркетинг материјал</a:t>
            </a:r>
            <a:r>
              <a:rPr lang="en-GB" b="0" dirty="0">
                <a:latin typeface="+mn-lt"/>
                <a:cs typeface="Arial Narrow" pitchFamily="34" charset="0"/>
              </a:rPr>
              <a:t>?</a:t>
            </a:r>
          </a:p>
          <a:p>
            <a:pPr marL="180000" indent="-180000" algn="l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GB" b="0" dirty="0">
              <a:latin typeface="+mn-lt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0437" y="373625"/>
            <a:ext cx="752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sz="3200" b="1" spc="100" dirty="0">
                <a:solidFill>
                  <a:srgbClr val="D8273B"/>
                </a:solidFill>
                <a:latin typeface="Calibri Light" panose="020F0302020204030204"/>
              </a:rPr>
              <a:t>Направи го саемскиот настап успешен</a:t>
            </a:r>
            <a:endParaRPr lang="en-GB" sz="3200" b="1" spc="100" dirty="0">
              <a:solidFill>
                <a:srgbClr val="D8273B"/>
              </a:solidFill>
              <a:latin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956B85-EF0F-F14D-8517-D771263A8C26}"/>
              </a:ext>
            </a:extLst>
          </p:cNvPr>
          <p:cNvSpPr txBox="1"/>
          <p:nvPr/>
        </p:nvSpPr>
        <p:spPr>
          <a:xfrm>
            <a:off x="560436" y="1403246"/>
            <a:ext cx="9795675" cy="398878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endParaRPr lang="en-GB" b="0" dirty="0">
              <a:solidFill>
                <a:srgbClr val="000000"/>
              </a:solidFill>
            </a:endParaRPr>
          </a:p>
          <a:p>
            <a:pPr marL="742950" lvl="1" indent="-285750" algn="l">
              <a:lnSpc>
                <a:spcPct val="120000"/>
              </a:lnSpc>
              <a:buFontTx/>
              <a:buChar char="-"/>
            </a:pPr>
            <a:r>
              <a:rPr lang="mk-MK" b="0" dirty="0">
                <a:solidFill>
                  <a:srgbClr val="000000"/>
                </a:solidFill>
              </a:rPr>
              <a:t>Разбери кој ти е таргет (потенцијален клиент, соработник) и разви интерес за производот – направи пазарот да го сака твојот производ</a:t>
            </a:r>
            <a:endParaRPr lang="en-GB" b="0" dirty="0">
              <a:solidFill>
                <a:srgbClr val="000000"/>
              </a:solidFill>
            </a:endParaRPr>
          </a:p>
          <a:p>
            <a:pPr marL="742950" lvl="1" indent="-285750" algn="l">
              <a:lnSpc>
                <a:spcPct val="120000"/>
              </a:lnSpc>
              <a:buFontTx/>
              <a:buChar char="-"/>
            </a:pPr>
            <a:r>
              <a:rPr lang="mk-MK" b="0" dirty="0">
                <a:solidFill>
                  <a:srgbClr val="000000"/>
                </a:solidFill>
              </a:rPr>
              <a:t>Направи истражување – ова ќе помогне за да го разбереш пазарот и да направиш одлуки врз основа на информации</a:t>
            </a:r>
            <a:endParaRPr lang="en-GB" b="0" dirty="0">
              <a:solidFill>
                <a:srgbClr val="000000"/>
              </a:solidFill>
            </a:endParaRPr>
          </a:p>
          <a:p>
            <a:pPr lvl="1" algn="l">
              <a:lnSpc>
                <a:spcPct val="120000"/>
              </a:lnSpc>
            </a:pPr>
            <a:endParaRPr lang="en-GB" b="0" dirty="0">
              <a:solidFill>
                <a:srgbClr val="000000"/>
              </a:solidFill>
            </a:endParaRPr>
          </a:p>
          <a:p>
            <a:pPr marL="742950" lvl="1" indent="-285750" algn="l">
              <a:lnSpc>
                <a:spcPct val="120000"/>
              </a:lnSpc>
              <a:buFontTx/>
              <a:buChar char="-"/>
            </a:pPr>
            <a:r>
              <a:rPr lang="mk-MK" dirty="0">
                <a:solidFill>
                  <a:srgbClr val="000000"/>
                </a:solidFill>
              </a:rPr>
              <a:t>Анализирај ја кокуренцијата за да создадеш предност</a:t>
            </a:r>
            <a:endParaRPr lang="en-GB" b="0" dirty="0">
              <a:solidFill>
                <a:srgbClr val="000000"/>
              </a:solidFill>
            </a:endParaRPr>
          </a:p>
          <a:p>
            <a:pPr lvl="1" algn="l">
              <a:lnSpc>
                <a:spcPct val="120000"/>
              </a:lnSpc>
            </a:pPr>
            <a:endParaRPr lang="en-GB" b="0" dirty="0">
              <a:solidFill>
                <a:srgbClr val="000000"/>
              </a:solidFill>
            </a:endParaRPr>
          </a:p>
          <a:p>
            <a:pPr marL="742950" lvl="1" indent="-285750" algn="l">
              <a:lnSpc>
                <a:spcPct val="120000"/>
              </a:lnSpc>
              <a:buFontTx/>
              <a:buChar char="-"/>
            </a:pPr>
            <a:r>
              <a:rPr lang="mk-MK" b="0" dirty="0">
                <a:solidFill>
                  <a:srgbClr val="000000"/>
                </a:solidFill>
              </a:rPr>
              <a:t>Кога го презентираш производот на потенцијален тур-оператор, ти треба да:</a:t>
            </a:r>
            <a:endParaRPr lang="en-GB" b="0" dirty="0">
              <a:solidFill>
                <a:srgbClr val="000000"/>
              </a:solidFill>
            </a:endParaRPr>
          </a:p>
          <a:p>
            <a:pPr marL="1200150" lvl="2" indent="-285750" algn="l">
              <a:lnSpc>
                <a:spcPct val="120000"/>
              </a:lnSpc>
              <a:buFontTx/>
              <a:buChar char="-"/>
            </a:pPr>
            <a:r>
              <a:rPr lang="mk-MK" b="0" dirty="0">
                <a:solidFill>
                  <a:srgbClr val="000000"/>
                </a:solidFill>
              </a:rPr>
              <a:t>Имаш самодоверба</a:t>
            </a:r>
          </a:p>
          <a:p>
            <a:pPr marL="1200150" lvl="2" indent="-285750" algn="l">
              <a:lnSpc>
                <a:spcPct val="120000"/>
              </a:lnSpc>
              <a:buFontTx/>
              <a:buChar char="-"/>
            </a:pPr>
            <a:r>
              <a:rPr lang="mk-MK" dirty="0">
                <a:solidFill>
                  <a:srgbClr val="000000"/>
                </a:solidFill>
              </a:rPr>
              <a:t>Да си го знаеш својот </a:t>
            </a:r>
            <a:r>
              <a:rPr lang="en-GB" dirty="0">
                <a:solidFill>
                  <a:srgbClr val="000000"/>
                </a:solidFill>
              </a:rPr>
              <a:t>USP</a:t>
            </a:r>
            <a:r>
              <a:rPr lang="mk-MK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(unique selling proposition)</a:t>
            </a:r>
            <a:endParaRPr lang="en-GB" dirty="0">
              <a:solidFill>
                <a:srgbClr val="000000"/>
              </a:solidFill>
            </a:endParaRPr>
          </a:p>
          <a:p>
            <a:pPr marL="1200150" lvl="2" indent="-285750" algn="l">
              <a:lnSpc>
                <a:spcPct val="120000"/>
              </a:lnSpc>
              <a:buFontTx/>
              <a:buChar char="-"/>
            </a:pPr>
            <a:r>
              <a:rPr lang="mk-MK" b="0" dirty="0">
                <a:solidFill>
                  <a:srgbClr val="000000"/>
                </a:solidFill>
              </a:rPr>
              <a:t>Да имаш јасна понуда, цена и слики кои ќе ги претстават очекувањата. </a:t>
            </a:r>
            <a:endParaRPr lang="en-GB" b="0" i="0" cap="none" spc="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EDD32E60E80F428E73447B560DE841" ma:contentTypeVersion="8" ma:contentTypeDescription="Ein neues Dokument erstellen." ma:contentTypeScope="" ma:versionID="a814e9f6f09172db64ea8c07ec8864c0">
  <xsd:schema xmlns:xsd="http://www.w3.org/2001/XMLSchema" xmlns:xs="http://www.w3.org/2001/XMLSchema" xmlns:p="http://schemas.microsoft.com/office/2006/metadata/properties" xmlns:ns2="34c2a7f5-e8d8-4e9a-9903-91b6626407c2" xmlns:ns3="2ca76d23-12a2-4291-baf5-f4b83c64de2f" targetNamespace="http://schemas.microsoft.com/office/2006/metadata/properties" ma:root="true" ma:fieldsID="06c92957f32c34434096042929638653" ns2:_="" ns3:_="">
    <xsd:import namespace="34c2a7f5-e8d8-4e9a-9903-91b6626407c2"/>
    <xsd:import namespace="2ca76d23-12a2-4291-baf5-f4b83c64d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2a7f5-e8d8-4e9a-9903-91b662640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76d23-12a2-4291-baf5-f4b83c64d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a76d23-12a2-4291-baf5-f4b83c64de2f">
      <UserInfo>
        <DisplayName>Thomas Koch</DisplayName>
        <AccountId>16</AccountId>
        <AccountType/>
      </UserInfo>
      <UserInfo>
        <DisplayName>Rita Stupf</DisplayName>
        <AccountId>17</AccountId>
        <AccountType/>
      </UserInfo>
      <UserInfo>
        <DisplayName>Constantin Kostyal</DisplayName>
        <AccountId>14</AccountId>
        <AccountType/>
      </UserInfo>
      <UserInfo>
        <DisplayName>Francine Thurnher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45196A-B235-40EA-988C-F9405CEA1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2a7f5-e8d8-4e9a-9903-91b6626407c2"/>
    <ds:schemaRef ds:uri="2ca76d23-12a2-4291-baf5-f4b83c64de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F394C-5609-4B05-B01C-6DCCF287A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592D5E-17AE-42F2-8622-2B8C898723B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2ca76d23-12a2-4291-baf5-f4b83c64de2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4c2a7f5-e8d8-4e9a-9903-91b6626407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1694</Words>
  <Application>Microsoft Office PowerPoint</Application>
  <PresentationFormat>Widescreen</PresentationFormat>
  <Paragraphs>216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SIPPO</dc:title>
  <dc:creator>Peter Bissegger</dc:creator>
  <cp:lastModifiedBy>Vartan Surmejan</cp:lastModifiedBy>
  <cp:revision>328</cp:revision>
  <cp:lastPrinted>2016-09-07T12:43:20Z</cp:lastPrinted>
  <dcterms:created xsi:type="dcterms:W3CDTF">2016-08-29T18:19:18Z</dcterms:created>
  <dcterms:modified xsi:type="dcterms:W3CDTF">2018-10-24T09:11:46Z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0x01010006EDD32E60E80F428E73447B560DE841</vt:lpwstr>
  </property>
</Properties>
</file>