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sldIdLst>
    <p:sldId id="256" r:id="rId4"/>
    <p:sldId id="303" r:id="rId5"/>
    <p:sldId id="270" r:id="rId6"/>
    <p:sldId id="293" r:id="rId7"/>
    <p:sldId id="298" r:id="rId8"/>
    <p:sldId id="278" r:id="rId9"/>
    <p:sldId id="300" r:id="rId10"/>
    <p:sldId id="302" r:id="rId11"/>
    <p:sldId id="272" r:id="rId12"/>
    <p:sldId id="271" r:id="rId1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2880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9941"/>
    <a:srgbClr val="A4D1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 autoAdjust="0"/>
    <p:restoredTop sz="94622" autoAdjust="0"/>
  </p:normalViewPr>
  <p:slideViewPr>
    <p:cSldViewPr>
      <p:cViewPr>
        <p:scale>
          <a:sx n="120" d="100"/>
          <a:sy n="120" d="100"/>
        </p:scale>
        <p:origin x="-1410" y="-4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376834473588966E-2"/>
          <c:y val="5.2203248031496063E-2"/>
          <c:w val="0.88286583748759095"/>
          <c:h val="0.878567421259842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Nesto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Турција</c:v>
                </c:pt>
                <c:pt idx="1">
                  <c:v>Србија</c:v>
                </c:pt>
                <c:pt idx="2">
                  <c:v>Бугарија</c:v>
                </c:pt>
                <c:pt idx="3">
                  <c:v>Грција</c:v>
                </c:pt>
                <c:pt idx="4">
                  <c:v>Холандија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111</c:v>
                </c:pt>
                <c:pt idx="1">
                  <c:v>57</c:v>
                </c:pt>
                <c:pt idx="2">
                  <c:v>50</c:v>
                </c:pt>
                <c:pt idx="3">
                  <c:v>40</c:v>
                </c:pt>
                <c:pt idx="4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DC-4465-A5C1-C504EB0562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Турција</c:v>
                </c:pt>
                <c:pt idx="1">
                  <c:v>Србија</c:v>
                </c:pt>
                <c:pt idx="2">
                  <c:v>Бугарија</c:v>
                </c:pt>
                <c:pt idx="3">
                  <c:v>Грција</c:v>
                </c:pt>
                <c:pt idx="4">
                  <c:v>Холандија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166</c:v>
                </c:pt>
                <c:pt idx="1">
                  <c:v>100</c:v>
                </c:pt>
                <c:pt idx="2">
                  <c:v>89</c:v>
                </c:pt>
                <c:pt idx="3">
                  <c:v>65</c:v>
                </c:pt>
                <c:pt idx="4">
                  <c:v>136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4DC-4465-A5C1-C504EB0562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100"/>
        <c:axId val="217973504"/>
        <c:axId val="217975040"/>
      </c:barChart>
      <c:catAx>
        <c:axId val="217973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17975040"/>
        <c:crosses val="autoZero"/>
        <c:auto val="1"/>
        <c:lblAlgn val="ctr"/>
        <c:lblOffset val="100"/>
        <c:noMultiLvlLbl val="0"/>
      </c:catAx>
      <c:valAx>
        <c:axId val="2179750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17973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376834473588966E-2"/>
          <c:y val="5.2203248031496063E-2"/>
          <c:w val="0.88286583748759095"/>
          <c:h val="0.712572786030310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Nesto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Полска</c:v>
                </c:pt>
                <c:pt idx="1">
                  <c:v>Хрватска</c:v>
                </c:pt>
                <c:pt idx="2">
                  <c:v>Словенија</c:v>
                </c:pt>
                <c:pt idx="3">
                  <c:v>Израел</c:v>
                </c:pt>
                <c:pt idx="4">
                  <c:v>Албанија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22281</c:v>
                </c:pt>
                <c:pt idx="1">
                  <c:v>15860</c:v>
                </c:pt>
                <c:pt idx="2">
                  <c:v>12815</c:v>
                </c:pt>
                <c:pt idx="3">
                  <c:v>7967</c:v>
                </c:pt>
                <c:pt idx="4">
                  <c:v>21194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DC-4465-A5C1-C504EB0562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Полска</c:v>
                </c:pt>
                <c:pt idx="1">
                  <c:v>Хрватска</c:v>
                </c:pt>
                <c:pt idx="2">
                  <c:v>Словенија</c:v>
                </c:pt>
                <c:pt idx="3">
                  <c:v>Израел</c:v>
                </c:pt>
                <c:pt idx="4">
                  <c:v>Албанија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34575</c:v>
                </c:pt>
                <c:pt idx="1">
                  <c:v>23829</c:v>
                </c:pt>
                <c:pt idx="2">
                  <c:v>16890</c:v>
                </c:pt>
                <c:pt idx="3">
                  <c:v>10767</c:v>
                </c:pt>
                <c:pt idx="4">
                  <c:v>27311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4DC-4465-A5C1-C504EB0562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100"/>
        <c:axId val="253769216"/>
        <c:axId val="253770752"/>
      </c:barChart>
      <c:catAx>
        <c:axId val="253769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53770752"/>
        <c:crosses val="autoZero"/>
        <c:auto val="1"/>
        <c:lblAlgn val="ctr"/>
        <c:lblOffset val="100"/>
        <c:noMultiLvlLbl val="0"/>
      </c:catAx>
      <c:valAx>
        <c:axId val="2537707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53769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723878"/>
            <a:ext cx="9144000" cy="51754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241422"/>
            <a:ext cx="9144000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1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  <p:pic>
        <p:nvPicPr>
          <p:cNvPr id="1027" name="Picture 3" descr="G:\002-KIMS BUSINESS\007-02-Googleslidesppt\02-GSppt-Contents-Kim\20170429\07-\item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442" y="310690"/>
            <a:ext cx="6414918" cy="325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 userDrawn="1"/>
        </p:nvGrpSpPr>
        <p:grpSpPr>
          <a:xfrm>
            <a:off x="2366" y="5048249"/>
            <a:ext cx="9141634" cy="105933"/>
            <a:chOff x="2267744" y="4865360"/>
            <a:chExt cx="8064896" cy="154663"/>
          </a:xfrm>
        </p:grpSpPr>
        <p:sp>
          <p:nvSpPr>
            <p:cNvPr id="2" name="Rectangle 1"/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798" y="1079005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516216" y="1217153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30" name="Group 2">
            <a:extLst>
              <a:ext uri="{FF2B5EF4-FFF2-40B4-BE49-F238E27FC236}">
                <a16:creationId xmlns="" xmlns:a16="http://schemas.microsoft.com/office/drawing/2014/main" id="{8B87355E-D241-4F84-8E34-F12EFC8C5311}"/>
              </a:ext>
            </a:extLst>
          </p:cNvPr>
          <p:cNvGrpSpPr/>
          <p:nvPr userDrawn="1"/>
        </p:nvGrpSpPr>
        <p:grpSpPr>
          <a:xfrm>
            <a:off x="2366" y="5048249"/>
            <a:ext cx="9141634" cy="105933"/>
            <a:chOff x="2267744" y="4865360"/>
            <a:chExt cx="8064896" cy="154663"/>
          </a:xfrm>
        </p:grpSpPr>
        <p:sp>
          <p:nvSpPr>
            <p:cNvPr id="31" name="Rectangle 1">
              <a:extLst>
                <a:ext uri="{FF2B5EF4-FFF2-40B4-BE49-F238E27FC236}">
                  <a16:creationId xmlns="" xmlns:a16="http://schemas.microsoft.com/office/drawing/2014/main" id="{8A80B83A-8DB6-4419-B9E6-5F4B7AD8250B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6">
              <a:extLst>
                <a:ext uri="{FF2B5EF4-FFF2-40B4-BE49-F238E27FC236}">
                  <a16:creationId xmlns="" xmlns:a16="http://schemas.microsoft.com/office/drawing/2014/main" id="{43C72C95-08A5-4AE8-AA2B-7F0F1D15237D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7">
              <a:extLst>
                <a:ext uri="{FF2B5EF4-FFF2-40B4-BE49-F238E27FC236}">
                  <a16:creationId xmlns="" xmlns:a16="http://schemas.microsoft.com/office/drawing/2014/main" id="{F744013E-0792-4E51-B21F-CE2E88A9BDF0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8">
              <a:extLst>
                <a:ext uri="{FF2B5EF4-FFF2-40B4-BE49-F238E27FC236}">
                  <a16:creationId xmlns="" xmlns:a16="http://schemas.microsoft.com/office/drawing/2014/main" id="{5048D8BC-6BEB-40DA-A91D-AE076BF3D670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11">
              <a:extLst>
                <a:ext uri="{FF2B5EF4-FFF2-40B4-BE49-F238E27FC236}">
                  <a16:creationId xmlns="" xmlns:a16="http://schemas.microsoft.com/office/drawing/2014/main" id="{80C6D9FC-EAE8-4EFC-AD4C-7A54C93E55DE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12">
              <a:extLst>
                <a:ext uri="{FF2B5EF4-FFF2-40B4-BE49-F238E27FC236}">
                  <a16:creationId xmlns="" xmlns:a16="http://schemas.microsoft.com/office/drawing/2014/main" id="{8CA4EF62-C0AE-487F-99C8-557E9C34CF58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13">
              <a:extLst>
                <a:ext uri="{FF2B5EF4-FFF2-40B4-BE49-F238E27FC236}">
                  <a16:creationId xmlns="" xmlns:a16="http://schemas.microsoft.com/office/drawing/2014/main" id="{C99470B5-F69C-47A6-A008-A055BC5A021B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14">
              <a:extLst>
                <a:ext uri="{FF2B5EF4-FFF2-40B4-BE49-F238E27FC236}">
                  <a16:creationId xmlns="" xmlns:a16="http://schemas.microsoft.com/office/drawing/2014/main" id="{0B0E86D1-5B0C-4381-A5AE-15D3B0AA4D84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15">
              <a:extLst>
                <a:ext uri="{FF2B5EF4-FFF2-40B4-BE49-F238E27FC236}">
                  <a16:creationId xmlns="" xmlns:a16="http://schemas.microsoft.com/office/drawing/2014/main" id="{87B717A4-B04E-47EF-9C2D-21FC12E3AC70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16">
              <a:extLst>
                <a:ext uri="{FF2B5EF4-FFF2-40B4-BE49-F238E27FC236}">
                  <a16:creationId xmlns="" xmlns:a16="http://schemas.microsoft.com/office/drawing/2014/main" id="{08993359-6EE8-4F9B-A1B6-07CADFE356A7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17">
              <a:extLst>
                <a:ext uri="{FF2B5EF4-FFF2-40B4-BE49-F238E27FC236}">
                  <a16:creationId xmlns="" xmlns:a16="http://schemas.microsoft.com/office/drawing/2014/main" id="{28BBF0BD-20A1-4BE9-8F51-98ACCA87025F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18">
              <a:extLst>
                <a:ext uri="{FF2B5EF4-FFF2-40B4-BE49-F238E27FC236}">
                  <a16:creationId xmlns="" xmlns:a16="http://schemas.microsoft.com/office/drawing/2014/main" id="{E5999C32-E7D0-45EA-9ED9-5C3EBEF6D1A2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19">
              <a:extLst>
                <a:ext uri="{FF2B5EF4-FFF2-40B4-BE49-F238E27FC236}">
                  <a16:creationId xmlns="" xmlns:a16="http://schemas.microsoft.com/office/drawing/2014/main" id="{493FEA4D-D2EC-42FF-815F-E1C62644F9D6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0">
              <a:extLst>
                <a:ext uri="{FF2B5EF4-FFF2-40B4-BE49-F238E27FC236}">
                  <a16:creationId xmlns="" xmlns:a16="http://schemas.microsoft.com/office/drawing/2014/main" id="{DD68CD7F-C635-4A31-91AE-B21DDAD2D667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21">
              <a:extLst>
                <a:ext uri="{FF2B5EF4-FFF2-40B4-BE49-F238E27FC236}">
                  <a16:creationId xmlns="" xmlns:a16="http://schemas.microsoft.com/office/drawing/2014/main" id="{7EBF13E9-9DF3-4DA7-870E-B2463BDBB2FD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22">
              <a:extLst>
                <a:ext uri="{FF2B5EF4-FFF2-40B4-BE49-F238E27FC236}">
                  <a16:creationId xmlns="" xmlns:a16="http://schemas.microsoft.com/office/drawing/2014/main" id="{DFA2D170-A948-4315-9FB0-2033E3DE34DA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7361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107504" y="123478"/>
            <a:ext cx="8928992" cy="489654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54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715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55" y="1131590"/>
            <a:ext cx="3312368" cy="294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154419" y="1237310"/>
            <a:ext cx="3043041" cy="18420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7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171" y="1117462"/>
            <a:ext cx="3312368" cy="294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898835" y="1223182"/>
            <a:ext cx="3043041" cy="18420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3647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457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572000" y="1715444"/>
            <a:ext cx="457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0" y="3433500"/>
            <a:ext cx="457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1326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23928" y="0"/>
            <a:ext cx="5220072" cy="31478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1560" y="2787774"/>
            <a:ext cx="288032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2264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9144000" cy="32918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6079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2525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그림 개체 틀 14">
            <a:extLst>
              <a:ext uri="{FF2B5EF4-FFF2-40B4-BE49-F238E27FC236}">
                <a16:creationId xmlns="" xmlns:a16="http://schemas.microsoft.com/office/drawing/2014/main" id="{9ECFE99B-B579-4A3C-A87A-75084AC09EE1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4499992" cy="2499742"/>
          </a:xfrm>
          <a:custGeom>
            <a:avLst/>
            <a:gdLst>
              <a:gd name="connsiteX0" fmla="*/ 0 w 4499992"/>
              <a:gd name="connsiteY0" fmla="*/ 0 h 2499742"/>
              <a:gd name="connsiteX1" fmla="*/ 4499992 w 4499992"/>
              <a:gd name="connsiteY1" fmla="*/ 0 h 2499742"/>
              <a:gd name="connsiteX2" fmla="*/ 4499992 w 4499992"/>
              <a:gd name="connsiteY2" fmla="*/ 1368152 h 2499742"/>
              <a:gd name="connsiteX3" fmla="*/ 3372247 w 4499992"/>
              <a:gd name="connsiteY3" fmla="*/ 1368152 h 2499742"/>
              <a:gd name="connsiteX4" fmla="*/ 3372247 w 4499992"/>
              <a:gd name="connsiteY4" fmla="*/ 2499742 h 2499742"/>
              <a:gd name="connsiteX5" fmla="*/ 0 w 4499992"/>
              <a:gd name="connsiteY5" fmla="*/ 2499742 h 249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9992" h="2499742">
                <a:moveTo>
                  <a:pt x="0" y="0"/>
                </a:moveTo>
                <a:lnTo>
                  <a:pt x="4499992" y="0"/>
                </a:lnTo>
                <a:lnTo>
                  <a:pt x="4499992" y="1368152"/>
                </a:lnTo>
                <a:lnTo>
                  <a:pt x="3372247" y="1368152"/>
                </a:lnTo>
                <a:lnTo>
                  <a:pt x="3372247" y="2499742"/>
                </a:lnTo>
                <a:lnTo>
                  <a:pt x="0" y="24997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그림 개체 틀 13">
            <a:extLst>
              <a:ext uri="{FF2B5EF4-FFF2-40B4-BE49-F238E27FC236}">
                <a16:creationId xmlns="" xmlns:a16="http://schemas.microsoft.com/office/drawing/2014/main" id="{F4858D0D-29DA-4F26-AF18-C0DEB17ABC8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644008" y="0"/>
            <a:ext cx="4499992" cy="2499742"/>
          </a:xfrm>
          <a:custGeom>
            <a:avLst/>
            <a:gdLst>
              <a:gd name="connsiteX0" fmla="*/ 0 w 4499992"/>
              <a:gd name="connsiteY0" fmla="*/ 0 h 2499742"/>
              <a:gd name="connsiteX1" fmla="*/ 4499992 w 4499992"/>
              <a:gd name="connsiteY1" fmla="*/ 0 h 2499742"/>
              <a:gd name="connsiteX2" fmla="*/ 4499992 w 4499992"/>
              <a:gd name="connsiteY2" fmla="*/ 2499742 h 2499742"/>
              <a:gd name="connsiteX3" fmla="*/ 1137667 w 4499992"/>
              <a:gd name="connsiteY3" fmla="*/ 2499742 h 2499742"/>
              <a:gd name="connsiteX4" fmla="*/ 1137667 w 4499992"/>
              <a:gd name="connsiteY4" fmla="*/ 1368152 h 2499742"/>
              <a:gd name="connsiteX5" fmla="*/ 0 w 4499992"/>
              <a:gd name="connsiteY5" fmla="*/ 1368152 h 249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9992" h="2499742">
                <a:moveTo>
                  <a:pt x="0" y="0"/>
                </a:moveTo>
                <a:lnTo>
                  <a:pt x="4499992" y="0"/>
                </a:lnTo>
                <a:lnTo>
                  <a:pt x="4499992" y="2499742"/>
                </a:lnTo>
                <a:lnTo>
                  <a:pt x="1137667" y="2499742"/>
                </a:lnTo>
                <a:lnTo>
                  <a:pt x="1137667" y="1368152"/>
                </a:lnTo>
                <a:lnTo>
                  <a:pt x="0" y="13681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그림 개체 틀 12">
            <a:extLst>
              <a:ext uri="{FF2B5EF4-FFF2-40B4-BE49-F238E27FC236}">
                <a16:creationId xmlns="" xmlns:a16="http://schemas.microsoft.com/office/drawing/2014/main" id="{400095AA-D917-4540-B014-EEDB5478D0D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644008" y="2643759"/>
            <a:ext cx="4499992" cy="2499742"/>
          </a:xfrm>
          <a:custGeom>
            <a:avLst/>
            <a:gdLst>
              <a:gd name="connsiteX0" fmla="*/ 1137667 w 4499992"/>
              <a:gd name="connsiteY0" fmla="*/ 0 h 2499742"/>
              <a:gd name="connsiteX1" fmla="*/ 4499992 w 4499992"/>
              <a:gd name="connsiteY1" fmla="*/ 0 h 2499742"/>
              <a:gd name="connsiteX2" fmla="*/ 4499992 w 4499992"/>
              <a:gd name="connsiteY2" fmla="*/ 2499742 h 2499742"/>
              <a:gd name="connsiteX3" fmla="*/ 0 w 4499992"/>
              <a:gd name="connsiteY3" fmla="*/ 2499742 h 2499742"/>
              <a:gd name="connsiteX4" fmla="*/ 0 w 4499992"/>
              <a:gd name="connsiteY4" fmla="*/ 1118616 h 2499742"/>
              <a:gd name="connsiteX5" fmla="*/ 1137667 w 4499992"/>
              <a:gd name="connsiteY5" fmla="*/ 1118616 h 249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9992" h="2499742">
                <a:moveTo>
                  <a:pt x="1137667" y="0"/>
                </a:moveTo>
                <a:lnTo>
                  <a:pt x="4499992" y="0"/>
                </a:lnTo>
                <a:lnTo>
                  <a:pt x="4499992" y="2499742"/>
                </a:lnTo>
                <a:lnTo>
                  <a:pt x="0" y="2499742"/>
                </a:lnTo>
                <a:lnTo>
                  <a:pt x="0" y="1118616"/>
                </a:lnTo>
                <a:lnTo>
                  <a:pt x="1137667" y="11186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그림 개체 틀 15">
            <a:extLst>
              <a:ext uri="{FF2B5EF4-FFF2-40B4-BE49-F238E27FC236}">
                <a16:creationId xmlns="" xmlns:a16="http://schemas.microsoft.com/office/drawing/2014/main" id="{E797F658-C176-47C2-AEB4-F20B23921179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0" y="2643759"/>
            <a:ext cx="4499992" cy="2499742"/>
          </a:xfrm>
          <a:custGeom>
            <a:avLst/>
            <a:gdLst>
              <a:gd name="connsiteX0" fmla="*/ 0 w 4499992"/>
              <a:gd name="connsiteY0" fmla="*/ 0 h 2499742"/>
              <a:gd name="connsiteX1" fmla="*/ 3372247 w 4499992"/>
              <a:gd name="connsiteY1" fmla="*/ 0 h 2499742"/>
              <a:gd name="connsiteX2" fmla="*/ 3372247 w 4499992"/>
              <a:gd name="connsiteY2" fmla="*/ 1118616 h 2499742"/>
              <a:gd name="connsiteX3" fmla="*/ 4499992 w 4499992"/>
              <a:gd name="connsiteY3" fmla="*/ 1118616 h 2499742"/>
              <a:gd name="connsiteX4" fmla="*/ 4499992 w 4499992"/>
              <a:gd name="connsiteY4" fmla="*/ 2499742 h 2499742"/>
              <a:gd name="connsiteX5" fmla="*/ 0 w 4499992"/>
              <a:gd name="connsiteY5" fmla="*/ 2499742 h 249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9992" h="2499742">
                <a:moveTo>
                  <a:pt x="0" y="0"/>
                </a:moveTo>
                <a:lnTo>
                  <a:pt x="3372247" y="0"/>
                </a:lnTo>
                <a:lnTo>
                  <a:pt x="3372247" y="1118616"/>
                </a:lnTo>
                <a:lnTo>
                  <a:pt x="4499992" y="1118616"/>
                </a:lnTo>
                <a:lnTo>
                  <a:pt x="4499992" y="2499742"/>
                </a:lnTo>
                <a:lnTo>
                  <a:pt x="0" y="24997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4550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491880" y="2571750"/>
            <a:ext cx="2160240" cy="257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652120" y="2571750"/>
            <a:ext cx="349188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0" y="2561481"/>
            <a:ext cx="1740797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739834" y="2561481"/>
            <a:ext cx="1752046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0" y="3857625"/>
            <a:ext cx="3491880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457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4572000" y="0"/>
            <a:ext cx="457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4214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1347614"/>
            <a:ext cx="9144000" cy="2448272"/>
            <a:chOff x="0" y="1347614"/>
            <a:chExt cx="9144000" cy="2448272"/>
          </a:xfrm>
          <a:solidFill>
            <a:srgbClr val="649941">
              <a:alpha val="85000"/>
            </a:srgbClr>
          </a:solidFill>
        </p:grpSpPr>
        <p:sp>
          <p:nvSpPr>
            <p:cNvPr id="2" name="Rectangle 1"/>
            <p:cNvSpPr/>
            <p:nvPr userDrawn="1"/>
          </p:nvSpPr>
          <p:spPr>
            <a:xfrm>
              <a:off x="0" y="1347614"/>
              <a:ext cx="9144000" cy="2448272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 userDrawn="1"/>
          </p:nvSpPr>
          <p:spPr>
            <a:xfrm>
              <a:off x="0" y="1923678"/>
              <a:ext cx="9144000" cy="1224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63027" y="2155604"/>
            <a:ext cx="4880973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63027" y="2629180"/>
            <a:ext cx="4880973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2267744" y="0"/>
            <a:ext cx="4608512" cy="5143500"/>
            <a:chOff x="0" y="1347614"/>
            <a:chExt cx="9144000" cy="2448272"/>
          </a:xfrm>
          <a:solidFill>
            <a:srgbClr val="649941">
              <a:alpha val="85000"/>
            </a:srgbClr>
          </a:solidFill>
        </p:grpSpPr>
        <p:sp>
          <p:nvSpPr>
            <p:cNvPr id="6" name="Rectangle 5"/>
            <p:cNvSpPr/>
            <p:nvPr userDrawn="1"/>
          </p:nvSpPr>
          <p:spPr>
            <a:xfrm>
              <a:off x="0" y="1347614"/>
              <a:ext cx="9144000" cy="2448272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2286000" y="1347614"/>
              <a:ext cx="4572000" cy="24482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363838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93990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:\002-KIMS BUSINESS\007-02-Googleslidesppt\02-GSppt-Contents-Kim\20170429\07-\item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162"/>
            <a:ext cx="2527764" cy="252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23" name="Group 2">
            <a:extLst>
              <a:ext uri="{FF2B5EF4-FFF2-40B4-BE49-F238E27FC236}">
                <a16:creationId xmlns="" xmlns:a16="http://schemas.microsoft.com/office/drawing/2014/main" id="{75A1F0C8-ADE8-49C0-9621-BADA30C5AA62}"/>
              </a:ext>
            </a:extLst>
          </p:cNvPr>
          <p:cNvGrpSpPr/>
          <p:nvPr userDrawn="1"/>
        </p:nvGrpSpPr>
        <p:grpSpPr>
          <a:xfrm>
            <a:off x="2366" y="5048249"/>
            <a:ext cx="9141634" cy="105933"/>
            <a:chOff x="2267744" y="4865360"/>
            <a:chExt cx="8064896" cy="154663"/>
          </a:xfrm>
        </p:grpSpPr>
        <p:sp>
          <p:nvSpPr>
            <p:cNvPr id="24" name="Rectangle 1">
              <a:extLst>
                <a:ext uri="{FF2B5EF4-FFF2-40B4-BE49-F238E27FC236}">
                  <a16:creationId xmlns="" xmlns:a16="http://schemas.microsoft.com/office/drawing/2014/main" id="{F8E22D68-A56D-46FD-BC42-93B4EAE80021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6">
              <a:extLst>
                <a:ext uri="{FF2B5EF4-FFF2-40B4-BE49-F238E27FC236}">
                  <a16:creationId xmlns="" xmlns:a16="http://schemas.microsoft.com/office/drawing/2014/main" id="{8D24A598-D874-4C08-BEA7-301F153CADDB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7">
              <a:extLst>
                <a:ext uri="{FF2B5EF4-FFF2-40B4-BE49-F238E27FC236}">
                  <a16:creationId xmlns="" xmlns:a16="http://schemas.microsoft.com/office/drawing/2014/main" id="{53A13DC6-0EDF-4A8E-8E4D-81768F1DF80B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8">
              <a:extLst>
                <a:ext uri="{FF2B5EF4-FFF2-40B4-BE49-F238E27FC236}">
                  <a16:creationId xmlns="" xmlns:a16="http://schemas.microsoft.com/office/drawing/2014/main" id="{F2E441BD-7BE9-4A75-9DB5-735EC46026C2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11">
              <a:extLst>
                <a:ext uri="{FF2B5EF4-FFF2-40B4-BE49-F238E27FC236}">
                  <a16:creationId xmlns="" xmlns:a16="http://schemas.microsoft.com/office/drawing/2014/main" id="{C0BF37B3-A371-4645-A8AB-6294FA0012B1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12">
              <a:extLst>
                <a:ext uri="{FF2B5EF4-FFF2-40B4-BE49-F238E27FC236}">
                  <a16:creationId xmlns="" xmlns:a16="http://schemas.microsoft.com/office/drawing/2014/main" id="{D1F581C4-49C2-4733-8878-B70E3BB3F716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="" xmlns:a16="http://schemas.microsoft.com/office/drawing/2014/main" id="{0562264D-B2F2-4788-B47F-5919F0A03323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="" xmlns:a16="http://schemas.microsoft.com/office/drawing/2014/main" id="{1D2413AA-E9C9-4063-A40F-31C3653DDF8F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15">
              <a:extLst>
                <a:ext uri="{FF2B5EF4-FFF2-40B4-BE49-F238E27FC236}">
                  <a16:creationId xmlns="" xmlns:a16="http://schemas.microsoft.com/office/drawing/2014/main" id="{98EE8A88-944E-4EAF-802A-76F8CA0050AD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16">
              <a:extLst>
                <a:ext uri="{FF2B5EF4-FFF2-40B4-BE49-F238E27FC236}">
                  <a16:creationId xmlns="" xmlns:a16="http://schemas.microsoft.com/office/drawing/2014/main" id="{0A2BE1D3-6B9D-4BA7-AAC7-928A6AA44D80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17">
              <a:extLst>
                <a:ext uri="{FF2B5EF4-FFF2-40B4-BE49-F238E27FC236}">
                  <a16:creationId xmlns="" xmlns:a16="http://schemas.microsoft.com/office/drawing/2014/main" id="{576E8FCF-68A2-4B49-93A1-8F3AE723DA83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18">
              <a:extLst>
                <a:ext uri="{FF2B5EF4-FFF2-40B4-BE49-F238E27FC236}">
                  <a16:creationId xmlns="" xmlns:a16="http://schemas.microsoft.com/office/drawing/2014/main" id="{E38FF078-492E-46D5-B6EE-4FF39A801B41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19">
              <a:extLst>
                <a:ext uri="{FF2B5EF4-FFF2-40B4-BE49-F238E27FC236}">
                  <a16:creationId xmlns="" xmlns:a16="http://schemas.microsoft.com/office/drawing/2014/main" id="{CE554615-93B8-4E75-BBD0-67603689B6A1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20">
              <a:extLst>
                <a:ext uri="{FF2B5EF4-FFF2-40B4-BE49-F238E27FC236}">
                  <a16:creationId xmlns="" xmlns:a16="http://schemas.microsoft.com/office/drawing/2014/main" id="{AC36994E-976C-4B08-8784-AAC20FDF60E3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21">
              <a:extLst>
                <a:ext uri="{FF2B5EF4-FFF2-40B4-BE49-F238E27FC236}">
                  <a16:creationId xmlns="" xmlns:a16="http://schemas.microsoft.com/office/drawing/2014/main" id="{7EEBE4CE-D8B6-495B-ACCE-C188E8DF4878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2">
              <a:extLst>
                <a:ext uri="{FF2B5EF4-FFF2-40B4-BE49-F238E27FC236}">
                  <a16:creationId xmlns="" xmlns:a16="http://schemas.microsoft.com/office/drawing/2014/main" id="{FD50BD70-C637-458B-8952-261DED7CC717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1325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gradFill>
          <a:gsLst>
            <a:gs pos="0">
              <a:schemeClr val="bg1"/>
            </a:gs>
            <a:gs pos="100000">
              <a:schemeClr val="accent1">
                <a:tint val="23500"/>
                <a:satMod val="160000"/>
                <a:alpha val="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224985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107504" y="123478"/>
            <a:ext cx="8928992" cy="489654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54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715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511706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07504" y="1131590"/>
            <a:ext cx="8928992" cy="388843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40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3568" y="1335357"/>
            <a:ext cx="1296144" cy="101159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83568" y="2527876"/>
            <a:ext cx="1296144" cy="101159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83568" y="3720395"/>
            <a:ext cx="1296144" cy="101159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2166260" y="1335357"/>
            <a:ext cx="6977740" cy="1011600"/>
          </a:xfrm>
          <a:prstGeom prst="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Rectangle 27"/>
          <p:cNvSpPr/>
          <p:nvPr userDrawn="1"/>
        </p:nvSpPr>
        <p:spPr>
          <a:xfrm>
            <a:off x="2166260" y="2527876"/>
            <a:ext cx="6977740" cy="1011600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Rectangle 28"/>
          <p:cNvSpPr/>
          <p:nvPr userDrawn="1"/>
        </p:nvSpPr>
        <p:spPr>
          <a:xfrm>
            <a:off x="2166260" y="3720395"/>
            <a:ext cx="6977740" cy="1011600"/>
          </a:xfrm>
          <a:prstGeom prst="rect">
            <a:avLst/>
          </a:prstGeom>
          <a:solidFill>
            <a:schemeClr val="accent3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0" y="1335357"/>
            <a:ext cx="511906" cy="101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Rectangle 30"/>
          <p:cNvSpPr/>
          <p:nvPr userDrawn="1"/>
        </p:nvSpPr>
        <p:spPr>
          <a:xfrm>
            <a:off x="0" y="2527876"/>
            <a:ext cx="511906" cy="101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Rectangle 31"/>
          <p:cNvSpPr/>
          <p:nvPr userDrawn="1"/>
        </p:nvSpPr>
        <p:spPr>
          <a:xfrm>
            <a:off x="0" y="3720395"/>
            <a:ext cx="511906" cy="101160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3" name="Group 2">
            <a:extLst>
              <a:ext uri="{FF2B5EF4-FFF2-40B4-BE49-F238E27FC236}">
                <a16:creationId xmlns="" xmlns:a16="http://schemas.microsoft.com/office/drawing/2014/main" id="{6E3CB9E0-2383-4255-9EF1-8268A614EEEE}"/>
              </a:ext>
            </a:extLst>
          </p:cNvPr>
          <p:cNvGrpSpPr/>
          <p:nvPr userDrawn="1"/>
        </p:nvGrpSpPr>
        <p:grpSpPr>
          <a:xfrm>
            <a:off x="2366" y="5048249"/>
            <a:ext cx="9141634" cy="105933"/>
            <a:chOff x="2267744" y="4865360"/>
            <a:chExt cx="8064896" cy="154663"/>
          </a:xfrm>
        </p:grpSpPr>
        <p:sp>
          <p:nvSpPr>
            <p:cNvPr id="34" name="Rectangle 1">
              <a:extLst>
                <a:ext uri="{FF2B5EF4-FFF2-40B4-BE49-F238E27FC236}">
                  <a16:creationId xmlns="" xmlns:a16="http://schemas.microsoft.com/office/drawing/2014/main" id="{4B0CF6BD-3392-4544-A141-29F47B1CE57E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6">
              <a:extLst>
                <a:ext uri="{FF2B5EF4-FFF2-40B4-BE49-F238E27FC236}">
                  <a16:creationId xmlns="" xmlns:a16="http://schemas.microsoft.com/office/drawing/2014/main" id="{622324D8-4779-4A27-9B32-A15B60CA1E3F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7">
              <a:extLst>
                <a:ext uri="{FF2B5EF4-FFF2-40B4-BE49-F238E27FC236}">
                  <a16:creationId xmlns="" xmlns:a16="http://schemas.microsoft.com/office/drawing/2014/main" id="{70D2B963-189F-4326-8718-BF324BCA16CC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8">
              <a:extLst>
                <a:ext uri="{FF2B5EF4-FFF2-40B4-BE49-F238E27FC236}">
                  <a16:creationId xmlns="" xmlns:a16="http://schemas.microsoft.com/office/drawing/2014/main" id="{7759F427-4CFF-402D-BAC9-E6272942E259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11">
              <a:extLst>
                <a:ext uri="{FF2B5EF4-FFF2-40B4-BE49-F238E27FC236}">
                  <a16:creationId xmlns="" xmlns:a16="http://schemas.microsoft.com/office/drawing/2014/main" id="{21B2D139-E4A6-4AA1-9E91-EB0C320C9588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12">
              <a:extLst>
                <a:ext uri="{FF2B5EF4-FFF2-40B4-BE49-F238E27FC236}">
                  <a16:creationId xmlns="" xmlns:a16="http://schemas.microsoft.com/office/drawing/2014/main" id="{E22D69FE-AEE2-458A-BB65-4421D40B3C1E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13">
              <a:extLst>
                <a:ext uri="{FF2B5EF4-FFF2-40B4-BE49-F238E27FC236}">
                  <a16:creationId xmlns="" xmlns:a16="http://schemas.microsoft.com/office/drawing/2014/main" id="{3E9B7D25-0B74-47AD-A341-CC17CE7D3CF2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14">
              <a:extLst>
                <a:ext uri="{FF2B5EF4-FFF2-40B4-BE49-F238E27FC236}">
                  <a16:creationId xmlns="" xmlns:a16="http://schemas.microsoft.com/office/drawing/2014/main" id="{18243A91-A937-4727-AA0C-64F7155E171A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15">
              <a:extLst>
                <a:ext uri="{FF2B5EF4-FFF2-40B4-BE49-F238E27FC236}">
                  <a16:creationId xmlns="" xmlns:a16="http://schemas.microsoft.com/office/drawing/2014/main" id="{DB98DEF8-FADC-4903-9196-0628B7FF4D70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16">
              <a:extLst>
                <a:ext uri="{FF2B5EF4-FFF2-40B4-BE49-F238E27FC236}">
                  <a16:creationId xmlns="" xmlns:a16="http://schemas.microsoft.com/office/drawing/2014/main" id="{476076CE-F29A-4765-BAB5-55EF8812AA28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17">
              <a:extLst>
                <a:ext uri="{FF2B5EF4-FFF2-40B4-BE49-F238E27FC236}">
                  <a16:creationId xmlns="" xmlns:a16="http://schemas.microsoft.com/office/drawing/2014/main" id="{7564AFBA-D0EF-48DA-A6B6-20BBAB6A51EF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18">
              <a:extLst>
                <a:ext uri="{FF2B5EF4-FFF2-40B4-BE49-F238E27FC236}">
                  <a16:creationId xmlns="" xmlns:a16="http://schemas.microsoft.com/office/drawing/2014/main" id="{95C98BE3-6F7D-4D6D-A2E6-A7DCB674C51A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19">
              <a:extLst>
                <a:ext uri="{FF2B5EF4-FFF2-40B4-BE49-F238E27FC236}">
                  <a16:creationId xmlns="" xmlns:a16="http://schemas.microsoft.com/office/drawing/2014/main" id="{9654DC83-FBA6-4C1B-8A2E-CCDCC688FEE7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20">
              <a:extLst>
                <a:ext uri="{FF2B5EF4-FFF2-40B4-BE49-F238E27FC236}">
                  <a16:creationId xmlns="" xmlns:a16="http://schemas.microsoft.com/office/drawing/2014/main" id="{09B23FBB-894F-4244-A484-4FA3442C3C2D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21">
              <a:extLst>
                <a:ext uri="{FF2B5EF4-FFF2-40B4-BE49-F238E27FC236}">
                  <a16:creationId xmlns="" xmlns:a16="http://schemas.microsoft.com/office/drawing/2014/main" id="{04F25DA4-74DC-4F1B-9ACF-4FA301DEEDD5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2">
              <a:extLst>
                <a:ext uri="{FF2B5EF4-FFF2-40B4-BE49-F238E27FC236}">
                  <a16:creationId xmlns="" xmlns:a16="http://schemas.microsoft.com/office/drawing/2014/main" id="{47C35BF7-5E1C-4341-8835-40B8D75CE509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>
            <a:off x="3563888" y="1459377"/>
            <a:ext cx="3312127" cy="360000"/>
          </a:xfrm>
          <a:prstGeom prst="homePlate">
            <a:avLst>
              <a:gd name="adj" fmla="val 58282"/>
            </a:avLst>
          </a:prstGeom>
          <a:solidFill>
            <a:schemeClr val="accent4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Pentagon 7"/>
          <p:cNvSpPr/>
          <p:nvPr userDrawn="1"/>
        </p:nvSpPr>
        <p:spPr>
          <a:xfrm>
            <a:off x="3563888" y="1963541"/>
            <a:ext cx="3672128" cy="360000"/>
          </a:xfrm>
          <a:prstGeom prst="homePlate">
            <a:avLst>
              <a:gd name="adj" fmla="val 58282"/>
            </a:avLst>
          </a:prstGeom>
          <a:solidFill>
            <a:schemeClr val="accent3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Pentagon 8"/>
          <p:cNvSpPr/>
          <p:nvPr userDrawn="1"/>
        </p:nvSpPr>
        <p:spPr>
          <a:xfrm>
            <a:off x="3563888" y="2467705"/>
            <a:ext cx="4032128" cy="360000"/>
          </a:xfrm>
          <a:prstGeom prst="homePlate">
            <a:avLst>
              <a:gd name="adj" fmla="val 58282"/>
            </a:avLst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Pentagon 11"/>
          <p:cNvSpPr/>
          <p:nvPr userDrawn="1"/>
        </p:nvSpPr>
        <p:spPr>
          <a:xfrm>
            <a:off x="3563888" y="2947558"/>
            <a:ext cx="4392128" cy="360000"/>
          </a:xfrm>
          <a:prstGeom prst="homePlate">
            <a:avLst>
              <a:gd name="adj" fmla="val 58282"/>
            </a:avLst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140705"/>
            <a:ext cx="5218080" cy="26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21006" y="1483269"/>
            <a:ext cx="2501783" cy="18494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30" name="Group 2">
            <a:extLst>
              <a:ext uri="{FF2B5EF4-FFF2-40B4-BE49-F238E27FC236}">
                <a16:creationId xmlns="" xmlns:a16="http://schemas.microsoft.com/office/drawing/2014/main" id="{C13A72D2-F464-40AB-BCA5-8F0F28F9501E}"/>
              </a:ext>
            </a:extLst>
          </p:cNvPr>
          <p:cNvGrpSpPr/>
          <p:nvPr userDrawn="1"/>
        </p:nvGrpSpPr>
        <p:grpSpPr>
          <a:xfrm>
            <a:off x="2366" y="5048249"/>
            <a:ext cx="9141634" cy="105933"/>
            <a:chOff x="2267744" y="4865360"/>
            <a:chExt cx="8064896" cy="154663"/>
          </a:xfrm>
        </p:grpSpPr>
        <p:sp>
          <p:nvSpPr>
            <p:cNvPr id="31" name="Rectangle 1">
              <a:extLst>
                <a:ext uri="{FF2B5EF4-FFF2-40B4-BE49-F238E27FC236}">
                  <a16:creationId xmlns="" xmlns:a16="http://schemas.microsoft.com/office/drawing/2014/main" id="{438FFFA1-D809-4F75-91E8-41D5DE88B0CA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6">
              <a:extLst>
                <a:ext uri="{FF2B5EF4-FFF2-40B4-BE49-F238E27FC236}">
                  <a16:creationId xmlns="" xmlns:a16="http://schemas.microsoft.com/office/drawing/2014/main" id="{6E9E44BF-838A-43E0-8C09-A63C02F7A596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7">
              <a:extLst>
                <a:ext uri="{FF2B5EF4-FFF2-40B4-BE49-F238E27FC236}">
                  <a16:creationId xmlns="" xmlns:a16="http://schemas.microsoft.com/office/drawing/2014/main" id="{A0F4344E-487C-4B76-A89D-090E9073C6F4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8">
              <a:extLst>
                <a:ext uri="{FF2B5EF4-FFF2-40B4-BE49-F238E27FC236}">
                  <a16:creationId xmlns="" xmlns:a16="http://schemas.microsoft.com/office/drawing/2014/main" id="{49C60A68-D099-48B9-9B3C-CA487F566FFB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11">
              <a:extLst>
                <a:ext uri="{FF2B5EF4-FFF2-40B4-BE49-F238E27FC236}">
                  <a16:creationId xmlns="" xmlns:a16="http://schemas.microsoft.com/office/drawing/2014/main" id="{1E673706-38E3-4D83-B2E4-D892E800DBB5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12">
              <a:extLst>
                <a:ext uri="{FF2B5EF4-FFF2-40B4-BE49-F238E27FC236}">
                  <a16:creationId xmlns="" xmlns:a16="http://schemas.microsoft.com/office/drawing/2014/main" id="{B2B00D80-B95E-42E5-9669-A63EE75AB1E6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13">
              <a:extLst>
                <a:ext uri="{FF2B5EF4-FFF2-40B4-BE49-F238E27FC236}">
                  <a16:creationId xmlns="" xmlns:a16="http://schemas.microsoft.com/office/drawing/2014/main" id="{3BF28E8B-36EF-45A4-B19C-E3FB3C308892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14">
              <a:extLst>
                <a:ext uri="{FF2B5EF4-FFF2-40B4-BE49-F238E27FC236}">
                  <a16:creationId xmlns="" xmlns:a16="http://schemas.microsoft.com/office/drawing/2014/main" id="{06219DF2-62AF-47A5-A922-5121B833BBD8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15">
              <a:extLst>
                <a:ext uri="{FF2B5EF4-FFF2-40B4-BE49-F238E27FC236}">
                  <a16:creationId xmlns="" xmlns:a16="http://schemas.microsoft.com/office/drawing/2014/main" id="{2FE4491E-50BC-4C05-BE33-62624D5A1DBD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16">
              <a:extLst>
                <a:ext uri="{FF2B5EF4-FFF2-40B4-BE49-F238E27FC236}">
                  <a16:creationId xmlns="" xmlns:a16="http://schemas.microsoft.com/office/drawing/2014/main" id="{D644C7C2-1E32-4F96-8E37-5EF1C7B510B0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17">
              <a:extLst>
                <a:ext uri="{FF2B5EF4-FFF2-40B4-BE49-F238E27FC236}">
                  <a16:creationId xmlns="" xmlns:a16="http://schemas.microsoft.com/office/drawing/2014/main" id="{251340D8-5710-48BB-8D79-70178F6A3652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18">
              <a:extLst>
                <a:ext uri="{FF2B5EF4-FFF2-40B4-BE49-F238E27FC236}">
                  <a16:creationId xmlns="" xmlns:a16="http://schemas.microsoft.com/office/drawing/2014/main" id="{852D8D65-05B6-45C6-B11C-EFB134B1BFD4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19">
              <a:extLst>
                <a:ext uri="{FF2B5EF4-FFF2-40B4-BE49-F238E27FC236}">
                  <a16:creationId xmlns="" xmlns:a16="http://schemas.microsoft.com/office/drawing/2014/main" id="{676FE479-DB62-4E58-A30D-E949E480A1B8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0">
              <a:extLst>
                <a:ext uri="{FF2B5EF4-FFF2-40B4-BE49-F238E27FC236}">
                  <a16:creationId xmlns="" xmlns:a16="http://schemas.microsoft.com/office/drawing/2014/main" id="{14E3D49C-E692-4267-9F43-814CD90ADF47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21">
              <a:extLst>
                <a:ext uri="{FF2B5EF4-FFF2-40B4-BE49-F238E27FC236}">
                  <a16:creationId xmlns="" xmlns:a16="http://schemas.microsoft.com/office/drawing/2014/main" id="{B7A4AE3C-8634-40A6-8134-C80DE28633AC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22">
              <a:extLst>
                <a:ext uri="{FF2B5EF4-FFF2-40B4-BE49-F238E27FC236}">
                  <a16:creationId xmlns="" xmlns:a16="http://schemas.microsoft.com/office/drawing/2014/main" id="{8D838F89-BC9F-49BF-A2E3-527CFE6E254B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8434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4" r:id="rId2"/>
    <p:sldLayoutId id="2147483671" r:id="rId3"/>
    <p:sldLayoutId id="2147483661" r:id="rId4"/>
    <p:sldLayoutId id="2147483660" r:id="rId5"/>
    <p:sldLayoutId id="2147483655" r:id="rId6"/>
    <p:sldLayoutId id="2147483662" r:id="rId7"/>
    <p:sldLayoutId id="2147483663" r:id="rId8"/>
    <p:sldLayoutId id="2147483673" r:id="rId9"/>
    <p:sldLayoutId id="2147483665" r:id="rId10"/>
    <p:sldLayoutId id="2147483666" r:id="rId11"/>
    <p:sldLayoutId id="2147483667" r:id="rId12"/>
    <p:sldLayoutId id="2147483672" r:id="rId13"/>
    <p:sldLayoutId id="2147483668" r:id="rId14"/>
    <p:sldLayoutId id="2147483669" r:id="rId15"/>
    <p:sldLayoutId id="2147483656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urismmacedonia.gov.mk/" TargetMode="External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12" Type="http://schemas.openxmlformats.org/officeDocument/2006/relationships/image" Target="../media/image44.png"/><Relationship Id="rId2" Type="http://schemas.openxmlformats.org/officeDocument/2006/relationships/image" Target="../media/image34.jpe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11" Type="http://schemas.openxmlformats.org/officeDocument/2006/relationships/image" Target="../media/image43.png"/><Relationship Id="rId5" Type="http://schemas.openxmlformats.org/officeDocument/2006/relationships/image" Target="../media/image37.JP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6.jpeg"/><Relationship Id="rId9" Type="http://schemas.openxmlformats.org/officeDocument/2006/relationships/image" Target="../media/image41.gif"/><Relationship Id="rId1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0" y="4724113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solidFill>
                  <a:srgbClr val="649941"/>
                </a:solidFill>
                <a:cs typeface="Arial" pitchFamily="34" charset="0"/>
                <a:hlinkClick r:id="rId3"/>
              </a:rPr>
              <a:t>www.tourismmacedonia.gov.mk</a:t>
            </a:r>
            <a:r>
              <a:rPr lang="en-US" altLang="ko-KR" sz="1000" dirty="0" smtClean="0">
                <a:solidFill>
                  <a:srgbClr val="649941"/>
                </a:solidFill>
                <a:cs typeface="Arial" pitchFamily="34" charset="0"/>
              </a:rPr>
              <a:t> | www.macedonia-timeless.com</a:t>
            </a:r>
            <a:endParaRPr lang="ko-KR" altLang="en-US" sz="1000" dirty="0">
              <a:solidFill>
                <a:srgbClr val="649941"/>
              </a:solidFill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3867894"/>
            <a:ext cx="9144000" cy="517545"/>
          </a:xfrm>
        </p:spPr>
        <p:txBody>
          <a:bodyPr/>
          <a:lstStyle/>
          <a:p>
            <a:pPr lvl="0"/>
            <a:r>
              <a:rPr lang="mk-MK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맑은 고딕" pitchFamily="50" charset="-127"/>
              </a:rPr>
              <a:t>АГЕНЦИЈА ЗА ПРОМОЦИЈА И ПОДДРШКА</a:t>
            </a:r>
          </a:p>
          <a:p>
            <a:pPr lvl="0"/>
            <a:r>
              <a:rPr lang="mk-MK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맑은 고딕" pitchFamily="50" charset="-127"/>
              </a:rPr>
              <a:t>НА ТУРИЗМОТ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3977625"/>
            <a:ext cx="731852" cy="7464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5" y="3888432"/>
            <a:ext cx="1583647" cy="91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075806"/>
            <a:ext cx="9144000" cy="576063"/>
          </a:xfrm>
        </p:spPr>
        <p:txBody>
          <a:bodyPr/>
          <a:lstStyle/>
          <a:p>
            <a:r>
              <a:rPr lang="mk-MK" altLang="ko-KR" dirty="0" smtClean="0"/>
              <a:t>БЛАГОДАРАМ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-148" y="3723878"/>
            <a:ext cx="9144000" cy="288032"/>
          </a:xfrm>
        </p:spPr>
        <p:txBody>
          <a:bodyPr/>
          <a:lstStyle/>
          <a:p>
            <a:pPr lvl="0"/>
            <a:r>
              <a:rPr lang="mk-MK" altLang="ko-KR" dirty="0" smtClean="0"/>
              <a:t>Агенција за промоција и поддршка</a:t>
            </a:r>
          </a:p>
          <a:p>
            <a:pPr lvl="0"/>
            <a:r>
              <a:rPr lang="mk-MK" altLang="ko-KR" dirty="0" smtClean="0"/>
              <a:t>на туризмот</a:t>
            </a:r>
            <a:endParaRPr lang="en-US" altLang="ko-KR" dirty="0"/>
          </a:p>
        </p:txBody>
      </p:sp>
      <p:grpSp>
        <p:nvGrpSpPr>
          <p:cNvPr id="5" name="그룹 315">
            <a:extLst>
              <a:ext uri="{FF2B5EF4-FFF2-40B4-BE49-F238E27FC236}">
                <a16:creationId xmlns="" xmlns:a16="http://schemas.microsoft.com/office/drawing/2014/main" id="{6937C4F8-533A-4E51-A4C0-509EE14035BC}"/>
              </a:ext>
            </a:extLst>
          </p:cNvPr>
          <p:cNvGrpSpPr/>
          <p:nvPr/>
        </p:nvGrpSpPr>
        <p:grpSpPr>
          <a:xfrm>
            <a:off x="2771800" y="987574"/>
            <a:ext cx="3637139" cy="2139878"/>
            <a:chOff x="635000" y="1382713"/>
            <a:chExt cx="7869238" cy="4572000"/>
          </a:xfrm>
          <a:solidFill>
            <a:schemeClr val="bg1"/>
          </a:solidFill>
        </p:grpSpPr>
        <p:sp>
          <p:nvSpPr>
            <p:cNvPr id="6" name="Freeform 8">
              <a:extLst>
                <a:ext uri="{FF2B5EF4-FFF2-40B4-BE49-F238E27FC236}">
                  <a16:creationId xmlns="" xmlns:a16="http://schemas.microsoft.com/office/drawing/2014/main" id="{34B83E7E-0E89-4CC8-9137-066F8F4523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9">
              <a:extLst>
                <a:ext uri="{FF2B5EF4-FFF2-40B4-BE49-F238E27FC236}">
                  <a16:creationId xmlns="" xmlns:a16="http://schemas.microsoft.com/office/drawing/2014/main" id="{764D2098-AC1D-4964-B491-6651980C47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10">
              <a:extLst>
                <a:ext uri="{FF2B5EF4-FFF2-40B4-BE49-F238E27FC236}">
                  <a16:creationId xmlns="" xmlns:a16="http://schemas.microsoft.com/office/drawing/2014/main" id="{E50827A2-A057-460E-864B-86A83328F7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11">
              <a:extLst>
                <a:ext uri="{FF2B5EF4-FFF2-40B4-BE49-F238E27FC236}">
                  <a16:creationId xmlns="" xmlns:a16="http://schemas.microsoft.com/office/drawing/2014/main" id="{C6F2254E-530C-4801-B2BA-CA2A5861EF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2195736" y="4234618"/>
            <a:ext cx="4752528" cy="908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11" b="17947"/>
          <a:stretch/>
        </p:blipFill>
        <p:spPr>
          <a:xfrm>
            <a:off x="3663320" y="4325510"/>
            <a:ext cx="1817360" cy="6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 rot="20882099" flipV="1">
            <a:off x="4893165" y="1225284"/>
            <a:ext cx="1412685" cy="45719"/>
          </a:xfrm>
          <a:prstGeom prst="rect">
            <a:avLst/>
          </a:prstGeom>
          <a:solidFill>
            <a:srgbClr val="64994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5" name="Rectangle 64"/>
          <p:cNvSpPr/>
          <p:nvPr/>
        </p:nvSpPr>
        <p:spPr>
          <a:xfrm rot="20534230" flipV="1">
            <a:off x="2979571" y="1608654"/>
            <a:ext cx="1700378" cy="45720"/>
          </a:xfrm>
          <a:prstGeom prst="rect">
            <a:avLst/>
          </a:prstGeom>
          <a:solidFill>
            <a:srgbClr val="64994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Rectangle 63"/>
          <p:cNvSpPr/>
          <p:nvPr/>
        </p:nvSpPr>
        <p:spPr>
          <a:xfrm rot="21080790" flipV="1">
            <a:off x="1050490" y="2009146"/>
            <a:ext cx="1700378" cy="45720"/>
          </a:xfrm>
          <a:prstGeom prst="rect">
            <a:avLst/>
          </a:prstGeom>
          <a:solidFill>
            <a:srgbClr val="64994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mk-MK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СТАТИСТИКА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308" y="2155890"/>
            <a:ext cx="828892" cy="45719"/>
          </a:xfrm>
          <a:prstGeom prst="rect">
            <a:avLst/>
          </a:prstGeom>
          <a:solidFill>
            <a:srgbClr val="64994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Diamond 5"/>
          <p:cNvSpPr/>
          <p:nvPr/>
        </p:nvSpPr>
        <p:spPr>
          <a:xfrm>
            <a:off x="7981678" y="963511"/>
            <a:ext cx="436064" cy="436064"/>
          </a:xfrm>
          <a:prstGeom prst="diamond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Diamond 7"/>
          <p:cNvSpPr/>
          <p:nvPr/>
        </p:nvSpPr>
        <p:spPr>
          <a:xfrm>
            <a:off x="733041" y="2003606"/>
            <a:ext cx="332753" cy="332753"/>
          </a:xfrm>
          <a:prstGeom prst="diamond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Diamond 8"/>
          <p:cNvSpPr/>
          <p:nvPr/>
        </p:nvSpPr>
        <p:spPr>
          <a:xfrm>
            <a:off x="2704544" y="1724574"/>
            <a:ext cx="332753" cy="332753"/>
          </a:xfrm>
          <a:prstGeom prst="diamond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Diamond 9"/>
          <p:cNvSpPr/>
          <p:nvPr/>
        </p:nvSpPr>
        <p:spPr>
          <a:xfrm>
            <a:off x="4587452" y="1220856"/>
            <a:ext cx="332753" cy="332753"/>
          </a:xfrm>
          <a:prstGeom prst="diamond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1591" y="1613933"/>
            <a:ext cx="66556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2015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11512" y="1385530"/>
            <a:ext cx="66556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2016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4759" y="788470"/>
            <a:ext cx="66556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22909" y="483518"/>
            <a:ext cx="181769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41835" y="2815727"/>
            <a:ext cx="156507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mk-MK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НОЌЕВАЊА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75417" y="2416947"/>
            <a:ext cx="1565073" cy="1199990"/>
            <a:chOff x="1750725" y="4307149"/>
            <a:chExt cx="2601799" cy="1199990"/>
          </a:xfrm>
        </p:grpSpPr>
        <p:sp>
          <p:nvSpPr>
            <p:cNvPr id="47" name="TextBox 46"/>
            <p:cNvSpPr txBox="1"/>
            <p:nvPr/>
          </p:nvSpPr>
          <p:spPr>
            <a:xfrm>
              <a:off x="1769425" y="4491476"/>
              <a:ext cx="256440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816.067</a:t>
              </a:r>
            </a:p>
            <a:p>
              <a:pPr algn="ctr"/>
              <a:endPara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endPara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2.394.205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750725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mk-MK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ПОСЕТА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973401" y="1532696"/>
            <a:ext cx="1565073" cy="1199990"/>
            <a:chOff x="1750725" y="4307149"/>
            <a:chExt cx="2601799" cy="1199990"/>
          </a:xfrm>
        </p:grpSpPr>
        <p:sp>
          <p:nvSpPr>
            <p:cNvPr id="53" name="TextBox 52"/>
            <p:cNvSpPr txBox="1"/>
            <p:nvPr/>
          </p:nvSpPr>
          <p:spPr>
            <a:xfrm>
              <a:off x="1769425" y="4491476"/>
              <a:ext cx="256440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998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841</a:t>
              </a:r>
              <a:endPara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endPara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2.</a:t>
              </a:r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775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152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750725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mk-MK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ПОСЕТА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2265095" y="2524242"/>
            <a:ext cx="156507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mk-MK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НОЌЕВАЊА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2173201" y="2012606"/>
            <a:ext cx="1565073" cy="1209931"/>
            <a:chOff x="1732026" y="4246360"/>
            <a:chExt cx="2601799" cy="1209931"/>
          </a:xfrm>
        </p:grpSpPr>
        <p:sp>
          <p:nvSpPr>
            <p:cNvPr id="58" name="TextBox 57"/>
            <p:cNvSpPr txBox="1"/>
            <p:nvPr/>
          </p:nvSpPr>
          <p:spPr>
            <a:xfrm>
              <a:off x="1732026" y="4246360"/>
              <a:ext cx="26017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mk-MK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ПОСЕТА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750725" y="4440628"/>
              <a:ext cx="256440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8</a:t>
              </a:r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6.</a:t>
              </a:r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843</a:t>
              </a:r>
              <a:endPara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endPara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2.</a:t>
              </a:r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461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160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3997269" y="2036752"/>
            <a:ext cx="156507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mk-MK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НОЌЕВАЊА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5670867" y="1264729"/>
            <a:ext cx="1565073" cy="1115943"/>
            <a:chOff x="1879107" y="4000681"/>
            <a:chExt cx="2601799" cy="1115943"/>
          </a:xfrm>
        </p:grpSpPr>
        <p:sp>
          <p:nvSpPr>
            <p:cNvPr id="61" name="TextBox 60"/>
            <p:cNvSpPr txBox="1"/>
            <p:nvPr/>
          </p:nvSpPr>
          <p:spPr>
            <a:xfrm>
              <a:off x="1897806" y="4285627"/>
              <a:ext cx="25644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1.126.935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endPara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3.176.808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879107" y="4000681"/>
              <a:ext cx="26017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mk-MK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ПОСЕТА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5725792" y="1809680"/>
            <a:ext cx="156507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mk-MK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НОЌЕВАЊА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 rot="20872385" flipV="1">
            <a:off x="4968042" y="3530645"/>
            <a:ext cx="1637807" cy="45720"/>
          </a:xfrm>
          <a:prstGeom prst="rect">
            <a:avLst/>
          </a:prstGeom>
          <a:solidFill>
            <a:srgbClr val="64994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Rectangle 31"/>
          <p:cNvSpPr/>
          <p:nvPr/>
        </p:nvSpPr>
        <p:spPr>
          <a:xfrm rot="20937223" flipV="1">
            <a:off x="3048662" y="3881205"/>
            <a:ext cx="1832178" cy="47561"/>
          </a:xfrm>
          <a:prstGeom prst="rect">
            <a:avLst/>
          </a:prstGeom>
          <a:solidFill>
            <a:srgbClr val="64994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Rectangle 32"/>
          <p:cNvSpPr/>
          <p:nvPr/>
        </p:nvSpPr>
        <p:spPr>
          <a:xfrm rot="21161992" flipV="1">
            <a:off x="1005280" y="4167117"/>
            <a:ext cx="2057458" cy="45720"/>
          </a:xfrm>
          <a:prstGeom prst="rect">
            <a:avLst/>
          </a:prstGeom>
          <a:solidFill>
            <a:srgbClr val="64994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4" name="Rectangle 33"/>
          <p:cNvSpPr/>
          <p:nvPr/>
        </p:nvSpPr>
        <p:spPr>
          <a:xfrm>
            <a:off x="-12189" y="4290616"/>
            <a:ext cx="911781" cy="41563"/>
          </a:xfrm>
          <a:prstGeom prst="rect">
            <a:avLst/>
          </a:prstGeom>
          <a:solidFill>
            <a:srgbClr val="64994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5" name="Diamond 34"/>
          <p:cNvSpPr/>
          <p:nvPr/>
        </p:nvSpPr>
        <p:spPr>
          <a:xfrm>
            <a:off x="8078621" y="3202413"/>
            <a:ext cx="436064" cy="436064"/>
          </a:xfrm>
          <a:prstGeom prst="diamond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iamond 35"/>
          <p:cNvSpPr/>
          <p:nvPr/>
        </p:nvSpPr>
        <p:spPr>
          <a:xfrm>
            <a:off x="844019" y="4151113"/>
            <a:ext cx="332753" cy="332753"/>
          </a:xfrm>
          <a:prstGeom prst="diamond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Diamond 36"/>
          <p:cNvSpPr/>
          <p:nvPr/>
        </p:nvSpPr>
        <p:spPr>
          <a:xfrm>
            <a:off x="2800799" y="3889177"/>
            <a:ext cx="332753" cy="332753"/>
          </a:xfrm>
          <a:prstGeom prst="diamond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Diamond 37"/>
          <p:cNvSpPr/>
          <p:nvPr/>
        </p:nvSpPr>
        <p:spPr>
          <a:xfrm>
            <a:off x="4727187" y="3572233"/>
            <a:ext cx="332753" cy="332753"/>
          </a:xfrm>
          <a:prstGeom prst="diamond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7614" y="3761440"/>
            <a:ext cx="66556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2015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48372" y="3473558"/>
            <a:ext cx="66556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2016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11136" y="2810134"/>
            <a:ext cx="66556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8346" y="4498282"/>
            <a:ext cx="11641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264.700.000</a:t>
            </a:r>
            <a:r>
              <a:rPr lang="mk-MK" sz="1200" dirty="0" smtClean="0"/>
              <a:t> </a:t>
            </a:r>
            <a:r>
              <a:rPr lang="en-US" sz="1200" dirty="0" smtClean="0"/>
              <a:t>$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384519" y="4245018"/>
            <a:ext cx="11641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279.800.000</a:t>
            </a:r>
            <a:r>
              <a:rPr lang="mk-MK" sz="1200" dirty="0" smtClean="0"/>
              <a:t> </a:t>
            </a:r>
            <a:r>
              <a:rPr lang="en-US" sz="1200" dirty="0" smtClean="0"/>
              <a:t>$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338937" y="3944931"/>
            <a:ext cx="11641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327.000.000</a:t>
            </a:r>
            <a:r>
              <a:rPr lang="mk-MK" sz="1200" dirty="0" smtClean="0"/>
              <a:t> </a:t>
            </a:r>
            <a:r>
              <a:rPr lang="en-US" sz="1200" dirty="0" smtClean="0"/>
              <a:t>$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161353" y="3563185"/>
            <a:ext cx="11641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381.000.000</a:t>
            </a:r>
            <a:r>
              <a:rPr lang="mk-MK" sz="1200" dirty="0" smtClean="0"/>
              <a:t> </a:t>
            </a:r>
            <a:r>
              <a:rPr lang="en-US" sz="1200" dirty="0" smtClean="0"/>
              <a:t>$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729880" y="2847665"/>
            <a:ext cx="113354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accent1"/>
                </a:solidFill>
                <a:cs typeface="Arial" pitchFamily="34" charset="0"/>
              </a:rPr>
              <a:t>2019 </a:t>
            </a:r>
            <a:r>
              <a:rPr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(</a:t>
            </a:r>
            <a:r>
              <a:rPr lang="en-US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Q1</a:t>
            </a:r>
            <a:r>
              <a:rPr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</a:t>
            </a:r>
            <a:endParaRPr lang="ko-KR" altLang="en-US" sz="11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8" name="Diamond 67"/>
          <p:cNvSpPr/>
          <p:nvPr/>
        </p:nvSpPr>
        <p:spPr>
          <a:xfrm>
            <a:off x="6278810" y="938029"/>
            <a:ext cx="332753" cy="332753"/>
          </a:xfrm>
          <a:prstGeom prst="diamond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 rot="173882" flipV="1">
            <a:off x="6577794" y="1125107"/>
            <a:ext cx="1412685" cy="45719"/>
          </a:xfrm>
          <a:prstGeom prst="rect">
            <a:avLst/>
          </a:prstGeom>
          <a:solidFill>
            <a:srgbClr val="64994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TextBox 69"/>
          <p:cNvSpPr txBox="1"/>
          <p:nvPr/>
        </p:nvSpPr>
        <p:spPr>
          <a:xfrm>
            <a:off x="7715251" y="582224"/>
            <a:ext cx="111818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2019 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(Q1)</a:t>
            </a:r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413414" y="1691455"/>
            <a:ext cx="154257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232.530</a:t>
            </a:r>
          </a:p>
          <a:p>
            <a:pPr algn="ct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473.430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432304" y="1436500"/>
            <a:ext cx="156507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mk-MK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ПОСЕТА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402165" y="1968453"/>
            <a:ext cx="156507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mk-MK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НОЌЕВАЊА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5" name="Diamond 74"/>
          <p:cNvSpPr/>
          <p:nvPr/>
        </p:nvSpPr>
        <p:spPr>
          <a:xfrm>
            <a:off x="6577541" y="3192021"/>
            <a:ext cx="332753" cy="332753"/>
          </a:xfrm>
          <a:prstGeom prst="diamond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574759" y="3248162"/>
            <a:ext cx="66556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 rot="173882" flipV="1">
            <a:off x="6910703" y="3367886"/>
            <a:ext cx="1167508" cy="45719"/>
          </a:xfrm>
          <a:prstGeom prst="rect">
            <a:avLst/>
          </a:prstGeom>
          <a:solidFill>
            <a:srgbClr val="64994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0" name="Rectangle 79"/>
          <p:cNvSpPr/>
          <p:nvPr/>
        </p:nvSpPr>
        <p:spPr>
          <a:xfrm>
            <a:off x="7801104" y="3701684"/>
            <a:ext cx="10694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63.000.000</a:t>
            </a:r>
            <a:r>
              <a:rPr lang="mk-MK" sz="1200" dirty="0" smtClean="0"/>
              <a:t> </a:t>
            </a:r>
            <a:r>
              <a:rPr lang="en-US" sz="1200" dirty="0" smtClean="0"/>
              <a:t>$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308304" y="4777709"/>
            <a:ext cx="172034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700" dirty="0" smtClean="0"/>
              <a:t>Извор</a:t>
            </a:r>
            <a:r>
              <a:rPr lang="en-US" sz="700" dirty="0" smtClean="0"/>
              <a:t>: </a:t>
            </a:r>
            <a:r>
              <a:rPr lang="mk-MK" sz="700" dirty="0" smtClean="0"/>
              <a:t>Државен завод за статистика</a:t>
            </a:r>
            <a:endParaRPr lang="en-US" sz="700" dirty="0"/>
          </a:p>
        </p:txBody>
      </p:sp>
      <p:cxnSp>
        <p:nvCxnSpPr>
          <p:cNvPr id="77" name="Straight Connector 76"/>
          <p:cNvCxnSpPr/>
          <p:nvPr/>
        </p:nvCxnSpPr>
        <p:spPr>
          <a:xfrm>
            <a:off x="7380312" y="4803998"/>
            <a:ext cx="15159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34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95486"/>
            <a:ext cx="9144000" cy="576064"/>
          </a:xfrm>
        </p:spPr>
        <p:txBody>
          <a:bodyPr/>
          <a:lstStyle/>
          <a:p>
            <a:r>
              <a:rPr lang="mk-MK" altLang="ko-KR" b="1" dirty="0" smtClean="0"/>
              <a:t>ТУРИСТИЧКИ КАПАЦИТЕТИ</a:t>
            </a:r>
            <a:endParaRPr lang="ko-KR" altLang="en-US" b="1" dirty="0"/>
          </a:p>
        </p:txBody>
      </p:sp>
      <p:sp>
        <p:nvSpPr>
          <p:cNvPr id="5" name="Diamond 4"/>
          <p:cNvSpPr/>
          <p:nvPr/>
        </p:nvSpPr>
        <p:spPr>
          <a:xfrm>
            <a:off x="1099714" y="1491630"/>
            <a:ext cx="1080120" cy="1080120"/>
          </a:xfrm>
          <a:prstGeom prst="diamond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Diamond 5"/>
          <p:cNvSpPr/>
          <p:nvPr/>
        </p:nvSpPr>
        <p:spPr>
          <a:xfrm>
            <a:off x="3043929" y="1491630"/>
            <a:ext cx="1080120" cy="1080120"/>
          </a:xfrm>
          <a:prstGeom prst="diamond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Diamond 6"/>
          <p:cNvSpPr/>
          <p:nvPr/>
        </p:nvSpPr>
        <p:spPr>
          <a:xfrm>
            <a:off x="4988146" y="1491630"/>
            <a:ext cx="1080120" cy="1080120"/>
          </a:xfrm>
          <a:prstGeom prst="diamond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Diamond 7"/>
          <p:cNvSpPr/>
          <p:nvPr/>
        </p:nvSpPr>
        <p:spPr>
          <a:xfrm>
            <a:off x="6932362" y="1491630"/>
            <a:ext cx="1080120" cy="1080120"/>
          </a:xfrm>
          <a:prstGeom prst="diamond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208510" y="2571750"/>
            <a:ext cx="86252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52725" y="2571750"/>
            <a:ext cx="86252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96942" y="2571750"/>
            <a:ext cx="86252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41158" y="2571750"/>
            <a:ext cx="86252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45112" y="3219785"/>
            <a:ext cx="1577198" cy="584776"/>
            <a:chOff x="1965356" y="4307149"/>
            <a:chExt cx="2621956" cy="584776"/>
          </a:xfrm>
        </p:grpSpPr>
        <p:sp>
          <p:nvSpPr>
            <p:cNvPr id="14" name="TextBox 13"/>
            <p:cNvSpPr txBox="1"/>
            <p:nvPr/>
          </p:nvSpPr>
          <p:spPr>
            <a:xfrm>
              <a:off x="1965356" y="4553371"/>
              <a:ext cx="256440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204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mk-MK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Хотели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801453" y="3219785"/>
            <a:ext cx="1565073" cy="615554"/>
            <a:chOff x="1985513" y="4307149"/>
            <a:chExt cx="2601799" cy="615554"/>
          </a:xfrm>
        </p:grpSpPr>
        <p:sp>
          <p:nvSpPr>
            <p:cNvPr id="17" name="TextBox 16"/>
            <p:cNvSpPr txBox="1"/>
            <p:nvPr/>
          </p:nvSpPr>
          <p:spPr>
            <a:xfrm>
              <a:off x="2004346" y="4584149"/>
              <a:ext cx="256440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27.000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mk-MK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Соби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745669" y="3219785"/>
            <a:ext cx="1565073" cy="584776"/>
            <a:chOff x="1985513" y="4307149"/>
            <a:chExt cx="2601799" cy="584776"/>
          </a:xfrm>
        </p:grpSpPr>
        <p:sp>
          <p:nvSpPr>
            <p:cNvPr id="20" name="TextBox 19"/>
            <p:cNvSpPr txBox="1"/>
            <p:nvPr/>
          </p:nvSpPr>
          <p:spPr>
            <a:xfrm>
              <a:off x="2004346" y="4553371"/>
              <a:ext cx="256440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46.000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mk-MK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Легла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689885" y="3219785"/>
            <a:ext cx="1799727" cy="1023104"/>
            <a:chOff x="1985513" y="4307149"/>
            <a:chExt cx="2601799" cy="1023104"/>
          </a:xfrm>
        </p:grpSpPr>
        <p:sp>
          <p:nvSpPr>
            <p:cNvPr id="23" name="TextBox 22"/>
            <p:cNvSpPr txBox="1"/>
            <p:nvPr/>
          </p:nvSpPr>
          <p:spPr>
            <a:xfrm>
              <a:off x="2004346" y="4437701"/>
              <a:ext cx="2564400" cy="8925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defRPr/>
              </a:pP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3.600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mk-MK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ресторани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>
                <a:defRPr/>
              </a:pPr>
              <a:r>
                <a:rPr lang="mk-MK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Гостилници и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mk-MK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барови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mk-MK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Ресторани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Rectangle 9">
            <a:extLst>
              <a:ext uri="{FF2B5EF4-FFF2-40B4-BE49-F238E27FC236}">
                <a16:creationId xmlns="" xmlns:a16="http://schemas.microsoft.com/office/drawing/2014/main" id="{3ADB5DF2-066E-422E-AEDB-1FC1CD4EA0C4}"/>
              </a:ext>
            </a:extLst>
          </p:cNvPr>
          <p:cNvSpPr/>
          <p:nvPr/>
        </p:nvSpPr>
        <p:spPr>
          <a:xfrm>
            <a:off x="1401135" y="1793440"/>
            <a:ext cx="477275" cy="476500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pic>
        <p:nvPicPr>
          <p:cNvPr id="3074" name="Picture 2" descr="C:\Users\Ognen\Desktop\Prezentacii 2018\Business prezentacija 2018\roo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19" y="1716457"/>
            <a:ext cx="535702" cy="53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Ognen\Desktop\Prezentacii 2018\Business prezentacija 2018\be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895" y="1817107"/>
            <a:ext cx="516140" cy="33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:\Users\Ognen\Desktop\Prezentacii 2018\Business prezentacija 2018\clipart-restaurant-clipart-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490" y="1773683"/>
            <a:ext cx="535862" cy="51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8002013" y="4777709"/>
            <a:ext cx="9492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700" dirty="0" smtClean="0"/>
              <a:t>Извор</a:t>
            </a:r>
            <a:r>
              <a:rPr lang="en-US" sz="700" dirty="0" smtClean="0"/>
              <a:t>: Eurostat.eu</a:t>
            </a:r>
            <a:endParaRPr lang="en-US" sz="7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8093568" y="4777709"/>
            <a:ext cx="79208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79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792088"/>
          </a:xfrm>
        </p:spPr>
        <p:txBody>
          <a:bodyPr/>
          <a:lstStyle/>
          <a:p>
            <a:r>
              <a:rPr lang="mk-MK" altLang="ko-KR" sz="2800" b="1" dirty="0" smtClean="0"/>
              <a:t>ТУРИСТИЧКИ ПАЗАРИ СО НАЈГОЛЕМ БРОЈ ПОСЕТИ ВО МАКЕДОНИЈА</a:t>
            </a:r>
            <a:endParaRPr lang="ko-KR" altLang="en-US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843558"/>
            <a:ext cx="9144000" cy="288032"/>
          </a:xfrm>
        </p:spPr>
        <p:txBody>
          <a:bodyPr/>
          <a:lstStyle/>
          <a:p>
            <a:pPr lvl="0"/>
            <a:r>
              <a:rPr lang="en-US" altLang="ko-KR" dirty="0" smtClean="0"/>
              <a:t>2018 </a:t>
            </a:r>
            <a:r>
              <a:rPr lang="mk-MK" altLang="ko-KR" dirty="0" smtClean="0"/>
              <a:t>- показатели</a:t>
            </a:r>
            <a:endParaRPr lang="en-US" altLang="ko-KR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558814405"/>
              </p:ext>
            </p:extLst>
          </p:nvPr>
        </p:nvGraphicFramePr>
        <p:xfrm>
          <a:off x="4788024" y="1203598"/>
          <a:ext cx="4032448" cy="3466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24333" y="1275606"/>
            <a:ext cx="111171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accent1"/>
                </a:solidFill>
                <a:cs typeface="Arial" pitchFamily="34" charset="0"/>
              </a:rPr>
              <a:t>1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4333" y="1851670"/>
            <a:ext cx="111171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accent3"/>
                </a:solidFill>
                <a:cs typeface="Arial" pitchFamily="34" charset="0"/>
              </a:rPr>
              <a:t>2</a:t>
            </a:r>
            <a:endParaRPr lang="ko-KR" altLang="en-US" sz="4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4333" y="2519984"/>
            <a:ext cx="111171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accent1"/>
                </a:solidFill>
                <a:cs typeface="Arial" pitchFamily="34" charset="0"/>
              </a:rPr>
              <a:t>3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4333" y="3151672"/>
            <a:ext cx="111171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accent3"/>
                </a:solidFill>
                <a:cs typeface="Arial" pitchFamily="34" charset="0"/>
              </a:rPr>
              <a:t>4</a:t>
            </a:r>
            <a:endParaRPr lang="ko-KR" altLang="en-US" sz="4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1429493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Турција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– </a:t>
            </a:r>
            <a:r>
              <a:rPr lang="mk-MK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посети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 111.667;  </a:t>
            </a:r>
            <a:r>
              <a:rPr lang="mk-MK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ноќевања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 166.620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2005557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Србија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– </a:t>
            </a:r>
            <a:r>
              <a:rPr lang="mk-MK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посети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 57.460;  </a:t>
            </a:r>
            <a:r>
              <a:rPr lang="mk-MK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ноќевања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 100.520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2673871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Бугарија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– </a:t>
            </a:r>
            <a:r>
              <a:rPr lang="mk-MK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посети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 45.958;  </a:t>
            </a:r>
            <a:r>
              <a:rPr lang="mk-MK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ноќевања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 89.028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9592" y="3305560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Грција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– </a:t>
            </a:r>
            <a:r>
              <a:rPr lang="mk-MK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посети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 40.947;  </a:t>
            </a:r>
            <a:r>
              <a:rPr lang="mk-MK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ноќевања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 65.926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6512" y="3746525"/>
            <a:ext cx="111171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accent3"/>
                </a:solidFill>
                <a:cs typeface="Arial" pitchFamily="34" charset="0"/>
              </a:rPr>
              <a:t>5</a:t>
            </a:r>
            <a:endParaRPr lang="ko-KR" altLang="en-US" sz="4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7412" y="3900413"/>
            <a:ext cx="3900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Холандија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– </a:t>
            </a:r>
            <a:r>
              <a:rPr lang="mk-MK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посети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 27.918;  </a:t>
            </a:r>
            <a:r>
              <a:rPr lang="mk-MK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ноќевања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 136.663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08304" y="4777709"/>
            <a:ext cx="172034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700" dirty="0" smtClean="0"/>
              <a:t>Извор</a:t>
            </a:r>
            <a:r>
              <a:rPr lang="en-US" sz="700" dirty="0" smtClean="0"/>
              <a:t>: </a:t>
            </a:r>
            <a:r>
              <a:rPr lang="mk-MK" sz="700" dirty="0" smtClean="0"/>
              <a:t>Државен завод за статистика</a:t>
            </a:r>
            <a:endParaRPr lang="en-US" sz="7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7380312" y="4803998"/>
            <a:ext cx="15159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29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-92546"/>
            <a:ext cx="9144000" cy="864096"/>
          </a:xfrm>
        </p:spPr>
        <p:txBody>
          <a:bodyPr/>
          <a:lstStyle/>
          <a:p>
            <a:r>
              <a:rPr lang="mk-MK" altLang="ko-KR" b="1" dirty="0" smtClean="0"/>
              <a:t>ТОП</a:t>
            </a:r>
            <a:r>
              <a:rPr lang="en-US" altLang="ko-KR" b="1" dirty="0" smtClean="0"/>
              <a:t> 5 </a:t>
            </a:r>
            <a:r>
              <a:rPr lang="mk-MK" altLang="ko-KR" b="1" dirty="0" smtClean="0"/>
              <a:t>ТУРИСТИЧКИ ПАЗАРИ </a:t>
            </a:r>
            <a:endParaRPr lang="ko-KR" alt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555526"/>
            <a:ext cx="9144000" cy="288032"/>
          </a:xfrm>
        </p:spPr>
        <p:txBody>
          <a:bodyPr/>
          <a:lstStyle/>
          <a:p>
            <a:pPr lvl="0"/>
            <a:r>
              <a:rPr lang="mk-MK" altLang="ko-KR" dirty="0"/>
              <a:t>показатели </a:t>
            </a:r>
            <a:r>
              <a:rPr lang="mk-MK" altLang="ko-KR" dirty="0" smtClean="0"/>
              <a:t>– </a:t>
            </a:r>
            <a:r>
              <a:rPr lang="en-US" altLang="ko-KR" dirty="0" smtClean="0"/>
              <a:t>201</a:t>
            </a:r>
            <a:r>
              <a:rPr lang="mk-MK" altLang="ko-KR" dirty="0" smtClean="0"/>
              <a:t>7/18</a:t>
            </a:r>
            <a:endParaRPr lang="en-US" altLang="ko-KR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941412666"/>
              </p:ext>
            </p:extLst>
          </p:nvPr>
        </p:nvGraphicFramePr>
        <p:xfrm>
          <a:off x="4211960" y="1203598"/>
          <a:ext cx="439248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1691" y="1275606"/>
            <a:ext cx="111171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accent1"/>
                </a:solidFill>
                <a:cs typeface="Arial" pitchFamily="34" charset="0"/>
              </a:rPr>
              <a:t>1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691" y="1851670"/>
            <a:ext cx="111171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accent3"/>
                </a:solidFill>
                <a:cs typeface="Arial" pitchFamily="34" charset="0"/>
              </a:rPr>
              <a:t>2</a:t>
            </a:r>
            <a:endParaRPr lang="ko-KR" altLang="en-US" sz="4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691" y="2519984"/>
            <a:ext cx="111171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accent1"/>
                </a:solidFill>
                <a:cs typeface="Arial" pitchFamily="34" charset="0"/>
              </a:rPr>
              <a:t>3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691" y="3151672"/>
            <a:ext cx="111171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accent3"/>
                </a:solidFill>
                <a:cs typeface="Arial" pitchFamily="34" charset="0"/>
              </a:rPr>
              <a:t>4</a:t>
            </a:r>
            <a:endParaRPr lang="ko-KR" altLang="en-US" sz="4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1429493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Полска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– </a:t>
            </a:r>
            <a:r>
              <a:rPr lang="mk-MK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2005557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Хрватска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– </a:t>
            </a:r>
            <a:r>
              <a:rPr lang="mk-MK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5616" y="2673871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Словенија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–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</a:t>
            </a:r>
            <a:r>
              <a:rPr lang="mk-MK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5616" y="3305560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Израел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– </a:t>
            </a:r>
            <a:r>
              <a:rPr lang="mk-MK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35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3746525"/>
            <a:ext cx="111171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accent3"/>
                </a:solidFill>
                <a:cs typeface="Arial" pitchFamily="34" charset="0"/>
              </a:rPr>
              <a:t>5</a:t>
            </a:r>
            <a:endParaRPr lang="ko-KR" altLang="en-US" sz="4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03436" y="3900413"/>
            <a:ext cx="3900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Албанија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–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</a:t>
            </a:r>
            <a:r>
              <a:rPr lang="mk-MK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9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08304" y="4777709"/>
            <a:ext cx="172034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700" dirty="0" smtClean="0"/>
              <a:t>Извор</a:t>
            </a:r>
            <a:r>
              <a:rPr lang="en-US" sz="700" dirty="0" smtClean="0"/>
              <a:t>: </a:t>
            </a:r>
            <a:r>
              <a:rPr lang="mk-MK" sz="700" dirty="0" smtClean="0"/>
              <a:t>Државен завод за статистика</a:t>
            </a:r>
            <a:endParaRPr lang="en-US" sz="7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7380312" y="4803998"/>
            <a:ext cx="15159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23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 rot="2760513">
            <a:off x="2961214" y="1388666"/>
            <a:ext cx="3150999" cy="3121012"/>
            <a:chOff x="2335682" y="1412307"/>
            <a:chExt cx="3293408" cy="3262066"/>
          </a:xfrm>
        </p:grpSpPr>
        <p:sp>
          <p:nvSpPr>
            <p:cNvPr id="10" name="Rectangle 9"/>
            <p:cNvSpPr/>
            <p:nvPr/>
          </p:nvSpPr>
          <p:spPr>
            <a:xfrm>
              <a:off x="2718206" y="1795770"/>
              <a:ext cx="1080000" cy="10800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33134" y="1801211"/>
              <a:ext cx="1080000" cy="108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773445" y="3209631"/>
              <a:ext cx="1080000" cy="108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128586" y="3157352"/>
              <a:ext cx="1080000" cy="10800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2335682" y="1412307"/>
              <a:ext cx="3293408" cy="3262066"/>
              <a:chOff x="2228466" y="1244261"/>
              <a:chExt cx="3293408" cy="3262066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2435170" y="2841622"/>
                <a:ext cx="2880000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 rot="5400000">
                <a:off x="2435170" y="2841622"/>
                <a:ext cx="2880000" cy="36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>
                <a:off x="3755281" y="1244261"/>
                <a:ext cx="239778" cy="206705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4" name="Isosceles Triangle 33"/>
              <p:cNvSpPr/>
              <p:nvPr/>
            </p:nvSpPr>
            <p:spPr>
              <a:xfrm rot="5400000">
                <a:off x="5298633" y="2750641"/>
                <a:ext cx="239778" cy="206705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5" name="Isosceles Triangle 34"/>
              <p:cNvSpPr/>
              <p:nvPr/>
            </p:nvSpPr>
            <p:spPr>
              <a:xfrm rot="10800000">
                <a:off x="3755281" y="4299622"/>
                <a:ext cx="239778" cy="206705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6" name="Isosceles Triangle 35"/>
              <p:cNvSpPr/>
              <p:nvPr/>
            </p:nvSpPr>
            <p:spPr>
              <a:xfrm rot="16200000">
                <a:off x="2211930" y="2774269"/>
                <a:ext cx="239778" cy="206705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mk-MK" altLang="ko-KR" b="1" dirty="0" smtClean="0"/>
              <a:t>УСПЕШНИ ПРИКАЗНИ</a:t>
            </a:r>
            <a:endParaRPr lang="en-US" altLang="ko-KR" b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6025184" y="3657786"/>
            <a:ext cx="2651272" cy="858180"/>
            <a:chOff x="2113657" y="4283314"/>
            <a:chExt cx="3647460" cy="858180"/>
          </a:xfrm>
        </p:grpSpPr>
        <p:sp>
          <p:nvSpPr>
            <p:cNvPr id="19" name="TextBox 18"/>
            <p:cNvSpPr txBox="1"/>
            <p:nvPr/>
          </p:nvSpPr>
          <p:spPr>
            <a:xfrm>
              <a:off x="2113657" y="4495163"/>
              <a:ext cx="3647459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Arkia </a:t>
              </a:r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организираше кружни тури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Тел Авив 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– </a:t>
              </a:r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Охрид</a:t>
              </a:r>
              <a:r>
                <a:rPr lang="mk-MK" altLang="ko-KR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три пати неделно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ARKIA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932040" y="888066"/>
            <a:ext cx="3581929" cy="658329"/>
            <a:chOff x="2113657" y="4390832"/>
            <a:chExt cx="3647460" cy="658329"/>
          </a:xfrm>
        </p:grpSpPr>
        <p:sp>
          <p:nvSpPr>
            <p:cNvPr id="22" name="TextBox 21"/>
            <p:cNvSpPr txBox="1"/>
            <p:nvPr/>
          </p:nvSpPr>
          <p:spPr>
            <a:xfrm>
              <a:off x="2113657" y="4587496"/>
              <a:ext cx="3647459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TUI </a:t>
              </a:r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и 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Corendon </a:t>
              </a:r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опслужуваат 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30.000 </a:t>
              </a:r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холандски</a:t>
              </a:r>
            </a:p>
            <a:p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Туристи во сезона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13658" y="4390832"/>
              <a:ext cx="364745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TUI &amp; CORENDON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95536" y="1235256"/>
            <a:ext cx="2651272" cy="881178"/>
            <a:chOff x="467544" y="1488957"/>
            <a:chExt cx="1931192" cy="881178"/>
          </a:xfrm>
        </p:grpSpPr>
        <p:sp>
          <p:nvSpPr>
            <p:cNvPr id="25" name="TextBox 24"/>
            <p:cNvSpPr txBox="1"/>
            <p:nvPr/>
          </p:nvSpPr>
          <p:spPr>
            <a:xfrm>
              <a:off x="467544" y="1723804"/>
              <a:ext cx="1931191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14 </a:t>
              </a:r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чартер летови Охрид-Катовица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</a:t>
              </a:r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Полските туристи се зголемија за</a:t>
              </a:r>
            </a:p>
            <a:p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55% во последната година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67545" y="1488957"/>
              <a:ext cx="193119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REGOBIS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855871" y="4017755"/>
            <a:ext cx="2651272" cy="785073"/>
            <a:chOff x="1280984" y="2410589"/>
            <a:chExt cx="1931191" cy="785073"/>
          </a:xfrm>
        </p:grpSpPr>
        <p:sp>
          <p:nvSpPr>
            <p:cNvPr id="28" name="TextBox 27"/>
            <p:cNvSpPr txBox="1"/>
            <p:nvPr/>
          </p:nvSpPr>
          <p:spPr>
            <a:xfrm>
              <a:off x="1280984" y="2733997"/>
              <a:ext cx="193119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Тур-оператор кој спроведува  сезонски летови Талин - Охрид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85961" y="2410589"/>
              <a:ext cx="16063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NORDICA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2050" name="Picture 2" descr="C:\Users\Ognen\Desktop\Prezentacii 2018\Business prezentacija 2018\TUI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784" y="1556027"/>
            <a:ext cx="736906" cy="32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76" y="2678262"/>
            <a:ext cx="1072639" cy="554755"/>
          </a:xfrm>
          <a:prstGeom prst="rect">
            <a:avLst/>
          </a:prstGeom>
        </p:spPr>
      </p:pic>
      <p:pic>
        <p:nvPicPr>
          <p:cNvPr id="2051" name="Picture 3" descr="C:\Users\Ognen\Desktop\Prezentacii 2018\Business prezentacija 2018\regobis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7" y="2840825"/>
            <a:ext cx="1082425" cy="26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Ognen\Desktop\Prezentacii 2018\Business prezentacija 2018\Corendon 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913" y="1920327"/>
            <a:ext cx="1150679" cy="26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/>
          <p:cNvSpPr/>
          <p:nvPr/>
        </p:nvSpPr>
        <p:spPr>
          <a:xfrm rot="2760513">
            <a:off x="1503035" y="2429830"/>
            <a:ext cx="1033300" cy="10333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 rot="2760513">
            <a:off x="6514082" y="2456090"/>
            <a:ext cx="1033300" cy="10333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7" name="Picture 3" descr="C:\Users\Ognen\Desktop\Prezentacii 2018\Business prezentacija 2018\Rainbo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94" y="2772507"/>
            <a:ext cx="1072182" cy="33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gnen\Desktop\Prezentacii 2018\Business prezentacija 2018\bohemi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249" y="2883017"/>
            <a:ext cx="1114965" cy="21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Ognen\Desktop\Prezentacii 2018\Business prezentacija 2018\nordic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760" y="3447587"/>
            <a:ext cx="1031815" cy="70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7252465" y="1722463"/>
            <a:ext cx="195922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mk-MK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Тур-оператор кој го зголеми бројот на бугарските туристи во Македонија за 18%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63796" y="1491630"/>
            <a:ext cx="17281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BOHEMIA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4283" y="3361803"/>
            <a:ext cx="190540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mk-MK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Започна со сезонски летови Варшава – Охрид и очекуваат 3000 посетители за Охрид во првата сезона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4283" y="3014632"/>
            <a:ext cx="114534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RAINBOW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85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B60E41E-BA7F-430C-950B-853648FAE422}"/>
              </a:ext>
            </a:extLst>
          </p:cNvPr>
          <p:cNvSpPr txBox="1"/>
          <p:nvPr/>
        </p:nvSpPr>
        <p:spPr>
          <a:xfrm>
            <a:off x="1429255" y="409435"/>
            <a:ext cx="6285503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mk-MK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МЕДИУМСКА КАМПАЊА ВО </a:t>
            </a:r>
            <a:r>
              <a:rPr lang="mk-MK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1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2</a:t>
            </a:r>
            <a:r>
              <a:rPr lang="mk-MK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mk-MK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ДРЖАВИ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47327F9-F58E-4398-8971-0238D38F14C6}"/>
              </a:ext>
            </a:extLst>
          </p:cNvPr>
          <p:cNvSpPr txBox="1"/>
          <p:nvPr/>
        </p:nvSpPr>
        <p:spPr>
          <a:xfrm>
            <a:off x="2915522" y="1266368"/>
            <a:ext cx="3312958" cy="233140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mk-MK" sz="2100" dirty="0" smtClean="0">
                <a:solidFill>
                  <a:schemeClr val="accent5">
                    <a:lumMod val="50000"/>
                  </a:schemeClr>
                </a:solidFill>
              </a:rPr>
              <a:t>Принтани </a:t>
            </a:r>
            <a:r>
              <a:rPr lang="mk-MK" sz="2100" dirty="0">
                <a:solidFill>
                  <a:schemeClr val="accent5">
                    <a:lumMod val="50000"/>
                  </a:schemeClr>
                </a:solidFill>
              </a:rPr>
              <a:t>медиуми</a:t>
            </a:r>
          </a:p>
          <a:p>
            <a:pPr algn="ctr"/>
            <a:r>
              <a:rPr lang="mk-MK" sz="2100" dirty="0" smtClean="0">
                <a:solidFill>
                  <a:schemeClr val="accent5">
                    <a:lumMod val="50000"/>
                  </a:schemeClr>
                </a:solidFill>
              </a:rPr>
              <a:t>Електронски </a:t>
            </a:r>
            <a:r>
              <a:rPr lang="mk-MK" sz="2100" dirty="0">
                <a:solidFill>
                  <a:schemeClr val="accent5">
                    <a:lumMod val="50000"/>
                  </a:schemeClr>
                </a:solidFill>
              </a:rPr>
              <a:t>медиуми</a:t>
            </a:r>
          </a:p>
          <a:p>
            <a:pPr algn="ctr"/>
            <a:r>
              <a:rPr lang="mk-MK" sz="2100" dirty="0">
                <a:solidFill>
                  <a:schemeClr val="accent5">
                    <a:lumMod val="50000"/>
                  </a:schemeClr>
                </a:solidFill>
              </a:rPr>
              <a:t>Билборд </a:t>
            </a:r>
            <a:r>
              <a:rPr lang="mk-MK" sz="2100" dirty="0" smtClean="0">
                <a:solidFill>
                  <a:schemeClr val="accent5">
                    <a:lumMod val="50000"/>
                  </a:schemeClr>
                </a:solidFill>
              </a:rPr>
              <a:t>кампања</a:t>
            </a:r>
            <a:endParaRPr lang="mk-MK" sz="2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mk-MK" sz="2100" dirty="0">
                <a:solidFill>
                  <a:schemeClr val="accent5">
                    <a:lumMod val="50000"/>
                  </a:schemeClr>
                </a:solidFill>
              </a:rPr>
              <a:t>Радио реклами</a:t>
            </a:r>
          </a:p>
          <a:p>
            <a:pPr algn="ctr"/>
            <a:r>
              <a:rPr lang="mk-MK" sz="2100" dirty="0">
                <a:solidFill>
                  <a:schemeClr val="accent5">
                    <a:lumMod val="50000"/>
                  </a:schemeClr>
                </a:solidFill>
              </a:rPr>
              <a:t>Телевизиски прилози</a:t>
            </a:r>
          </a:p>
          <a:p>
            <a:pPr algn="ctr"/>
            <a:r>
              <a:rPr lang="mk-MK" sz="2100" dirty="0">
                <a:solidFill>
                  <a:schemeClr val="accent5">
                    <a:lumMod val="50000"/>
                  </a:schemeClr>
                </a:solidFill>
              </a:rPr>
              <a:t>Репортажи</a:t>
            </a:r>
          </a:p>
          <a:p>
            <a:pPr algn="ctr"/>
            <a:r>
              <a:rPr lang="mk-MK" sz="2100" dirty="0">
                <a:solidFill>
                  <a:schemeClr val="accent5">
                    <a:lumMod val="50000"/>
                  </a:schemeClr>
                </a:solidFill>
              </a:rPr>
              <a:t>Видеа и гостувања на ТВ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32164CB-2F19-4680-B7F9-7F2A144C3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5678" y="2101089"/>
            <a:ext cx="1285875" cy="12858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50C3417-B678-41B2-9483-7B8D770733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1729" y="1426095"/>
            <a:ext cx="1428750" cy="1428750"/>
          </a:xfrm>
          <a:prstGeom prst="rect">
            <a:avLst/>
          </a:prstGeom>
        </p:spPr>
      </p:pic>
      <p:pic>
        <p:nvPicPr>
          <p:cNvPr id="12" name="Picture 4" descr="Image result for blic online Logo">
            <a:extLst>
              <a:ext uri="{FF2B5EF4-FFF2-40B4-BE49-F238E27FC236}">
                <a16:creationId xmlns="" xmlns:a16="http://schemas.microsoft.com/office/drawing/2014/main" id="{468C1790-61A3-4538-B641-AEF86AA5F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3485" y="1195849"/>
            <a:ext cx="1217420" cy="68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Image result for TV ORF III Logo">
            <a:extLst>
              <a:ext uri="{FF2B5EF4-FFF2-40B4-BE49-F238E27FC236}">
                <a16:creationId xmlns="" xmlns:a16="http://schemas.microsoft.com/office/drawing/2014/main" id="{A1A1DC9B-066F-4E1C-AA49-36970D2FD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8820" y="3863008"/>
            <a:ext cx="1696658" cy="66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Image result for Kurir Logo">
            <a:extLst>
              <a:ext uri="{FF2B5EF4-FFF2-40B4-BE49-F238E27FC236}">
                <a16:creationId xmlns="" xmlns:a16="http://schemas.microsoft.com/office/drawing/2014/main" id="{42E90FAB-1AF2-42A0-ADFC-57EFD3C94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8151" y="3573227"/>
            <a:ext cx="1428751" cy="36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Image result for RTS Logo">
            <a:extLst>
              <a:ext uri="{FF2B5EF4-FFF2-40B4-BE49-F238E27FC236}">
                <a16:creationId xmlns="" xmlns:a16="http://schemas.microsoft.com/office/drawing/2014/main" id="{AA4CCF95-3B57-45FB-B090-AD0631D6B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3094" y="1016804"/>
            <a:ext cx="1569265" cy="114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Image result for Profi + Travel Logo png">
            <a:extLst>
              <a:ext uri="{FF2B5EF4-FFF2-40B4-BE49-F238E27FC236}">
                <a16:creationId xmlns="" xmlns:a16="http://schemas.microsoft.com/office/drawing/2014/main" id="{4085408E-59EE-4968-B738-2595DF4C8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5763" y="3693138"/>
            <a:ext cx="1589432" cy="104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Image result for Seznam Logo png">
            <a:extLst>
              <a:ext uri="{FF2B5EF4-FFF2-40B4-BE49-F238E27FC236}">
                <a16:creationId xmlns="" xmlns:a16="http://schemas.microsoft.com/office/drawing/2014/main" id="{E023B584-39BA-4CA3-9F5A-2A7C5C5CE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457" y="2894899"/>
            <a:ext cx="1589432" cy="34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Image result for Libertatea png">
            <a:extLst>
              <a:ext uri="{FF2B5EF4-FFF2-40B4-BE49-F238E27FC236}">
                <a16:creationId xmlns="" xmlns:a16="http://schemas.microsoft.com/office/drawing/2014/main" id="{02C44BE1-5375-4F06-92A2-D8E2F4023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145" y="2140470"/>
            <a:ext cx="128587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Image result for â¢ KONTYNENTY Logo png">
            <a:extLst>
              <a:ext uri="{FF2B5EF4-FFF2-40B4-BE49-F238E27FC236}">
                <a16:creationId xmlns="" xmlns:a16="http://schemas.microsoft.com/office/drawing/2014/main" id="{BAB50EBD-ADAD-4C17-8088-ADBA6E186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0069" y="4138503"/>
            <a:ext cx="2708213" cy="44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0" descr="Image result for Dagens Nyheter Logo png">
            <a:extLst>
              <a:ext uri="{FF2B5EF4-FFF2-40B4-BE49-F238E27FC236}">
                <a16:creationId xmlns="" xmlns:a16="http://schemas.microsoft.com/office/drawing/2014/main" id="{FEA19E7D-7242-4579-BC60-EE416541B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93" y="3880461"/>
            <a:ext cx="2256401" cy="91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2" descr="Image result for SLOVENSKE NOVICE Logo png">
            <a:extLst>
              <a:ext uri="{FF2B5EF4-FFF2-40B4-BE49-F238E27FC236}">
                <a16:creationId xmlns="" xmlns:a16="http://schemas.microsoft.com/office/drawing/2014/main" id="{117E1061-93EE-42FE-AFB6-CE5539D46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189" y="3318406"/>
            <a:ext cx="1308700" cy="54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4" descr="Image result for Gloria magazine  Logo png">
            <a:extLst>
              <a:ext uri="{FF2B5EF4-FFF2-40B4-BE49-F238E27FC236}">
                <a16:creationId xmlns="" xmlns:a16="http://schemas.microsoft.com/office/drawing/2014/main" id="{E6DEFF6A-DA6B-46D2-A06B-7172FD042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266368"/>
            <a:ext cx="974338" cy="97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42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9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9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73F5E80-A769-4A15-99A6-F14BC85D5D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522" y="623146"/>
            <a:ext cx="1122825" cy="5433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CD345A8-261A-43C3-8D76-42370C77A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421" y="1832657"/>
            <a:ext cx="1683926" cy="7016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54C9490-10D4-4EFB-9D7A-4E367E57326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08" y="2995773"/>
            <a:ext cx="887911" cy="14798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DCDBECA-4172-4096-8A57-A0C22BF32E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45356"/>
            <a:ext cx="1085052" cy="12247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70544A1-E054-4A59-8DC5-84D3AE96E2A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2135" y="3735699"/>
            <a:ext cx="1164218" cy="10274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B0E6827-8EB6-4177-AE0B-3C472469439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1796" y="3545937"/>
            <a:ext cx="1156755" cy="1163103"/>
          </a:xfrm>
          <a:prstGeom prst="rect">
            <a:avLst/>
          </a:prstGeom>
        </p:spPr>
      </p:pic>
      <p:pic>
        <p:nvPicPr>
          <p:cNvPr id="10" name="Picture 2" descr="Tourism Expo Japan">
            <a:extLst>
              <a:ext uri="{FF2B5EF4-FFF2-40B4-BE49-F238E27FC236}">
                <a16:creationId xmlns="" xmlns:a16="http://schemas.microsoft.com/office/drawing/2014/main" id="{0438D6E8-77F3-440A-86CA-330B004DC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7901" y="4213647"/>
            <a:ext cx="3001644" cy="30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IMTM Logo">
            <a:extLst>
              <a:ext uri="{FF2B5EF4-FFF2-40B4-BE49-F238E27FC236}">
                <a16:creationId xmlns="" xmlns:a16="http://schemas.microsoft.com/office/drawing/2014/main" id="{97F7EE9D-57F1-47BE-8B3A-9C6EBB3D1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9946" y="1860600"/>
            <a:ext cx="1164218" cy="116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C13FAF2-B3AE-4FF9-8153-D1242C7D76F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722" y="3402675"/>
            <a:ext cx="1471769" cy="642254"/>
          </a:xfrm>
          <a:prstGeom prst="rect">
            <a:avLst/>
          </a:prstGeom>
        </p:spPr>
      </p:pic>
      <p:pic>
        <p:nvPicPr>
          <p:cNvPr id="13" name="Picture 6" descr="Image result for TT warsaw Logo png">
            <a:extLst>
              <a:ext uri="{FF2B5EF4-FFF2-40B4-BE49-F238E27FC236}">
                <a16:creationId xmlns="" xmlns:a16="http://schemas.microsoft.com/office/drawing/2014/main" id="{1F3D264B-173F-47F8-B87D-74BB4B328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8347" y="165048"/>
            <a:ext cx="3037391" cy="117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B962D52-D1E2-46BF-815A-DCA22029CB5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425028"/>
            <a:ext cx="2676158" cy="3962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101623B-8F63-4AB8-AC85-8AA2ABD8899D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2650" y="800682"/>
            <a:ext cx="2366895" cy="16661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4B97E27D-C5B8-4B77-999C-FA47A8C1DC8C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449" y="2733547"/>
            <a:ext cx="1611795" cy="760898"/>
          </a:xfrm>
          <a:prstGeom prst="rect">
            <a:avLst/>
          </a:prstGeom>
        </p:spPr>
      </p:pic>
      <p:pic>
        <p:nvPicPr>
          <p:cNvPr id="17" name="Picture 10" descr="Image result for matka helsinki Logo">
            <a:extLst>
              <a:ext uri="{FF2B5EF4-FFF2-40B4-BE49-F238E27FC236}">
                <a16:creationId xmlns="" xmlns:a16="http://schemas.microsoft.com/office/drawing/2014/main" id="{D8A62B39-2E02-4BD9-AF1E-0ECAC5D5A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5733" y="1344805"/>
            <a:ext cx="646302" cy="48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47327F9-F58E-4398-8971-0238D38F14C6}"/>
              </a:ext>
            </a:extLst>
          </p:cNvPr>
          <p:cNvSpPr txBox="1"/>
          <p:nvPr/>
        </p:nvSpPr>
        <p:spPr>
          <a:xfrm>
            <a:off x="2413530" y="2059861"/>
            <a:ext cx="4513288" cy="105413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mk-MK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ИНТЕРНАЦИОНАЛНИ</a:t>
            </a:r>
          </a:p>
          <a:p>
            <a:pPr algn="ctr"/>
            <a:r>
              <a:rPr lang="mk-MK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САЕМИ</a:t>
            </a:r>
            <a:endParaRPr lang="mk-MK" sz="3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16930" y="2798270"/>
            <a:ext cx="1761559" cy="473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http://place2go.org/storage/app/media/logo_datum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362" y="2846163"/>
            <a:ext cx="1448693" cy="36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72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mk-MK" altLang="ko-KR" b="1" dirty="0" smtClean="0"/>
              <a:t>МОЖНОСТИ ВО ТУРИЗМОТ</a:t>
            </a:r>
            <a:endParaRPr lang="ko-KR" altLang="en-US" b="1" dirty="0"/>
          </a:p>
        </p:txBody>
      </p:sp>
      <p:sp>
        <p:nvSpPr>
          <p:cNvPr id="5" name="Diamond 4"/>
          <p:cNvSpPr/>
          <p:nvPr/>
        </p:nvSpPr>
        <p:spPr>
          <a:xfrm>
            <a:off x="3807419" y="1402580"/>
            <a:ext cx="1529162" cy="1529162"/>
          </a:xfrm>
          <a:prstGeom prst="diamond">
            <a:avLst/>
          </a:prstGeom>
          <a:solidFill>
            <a:schemeClr val="accent1"/>
          </a:solidFill>
          <a:ln>
            <a:solidFill>
              <a:srgbClr val="6499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Diamond 5"/>
          <p:cNvSpPr/>
          <p:nvPr/>
        </p:nvSpPr>
        <p:spPr>
          <a:xfrm>
            <a:off x="1619672" y="3435846"/>
            <a:ext cx="1080120" cy="1080120"/>
          </a:xfrm>
          <a:prstGeom prst="diamond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Diamond 6"/>
          <p:cNvSpPr/>
          <p:nvPr/>
        </p:nvSpPr>
        <p:spPr>
          <a:xfrm>
            <a:off x="6588224" y="3435846"/>
            <a:ext cx="1080120" cy="1080120"/>
          </a:xfrm>
          <a:prstGeom prst="diamond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4571999" y="2787774"/>
            <a:ext cx="12699" cy="72008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3243603" y="3652608"/>
            <a:ext cx="2676060" cy="1283561"/>
            <a:chOff x="803640" y="3362835"/>
            <a:chExt cx="2064386" cy="1283561"/>
          </a:xfrm>
        </p:grpSpPr>
        <p:sp>
          <p:nvSpPr>
            <p:cNvPr id="15" name="TextBox 14"/>
            <p:cNvSpPr txBox="1"/>
            <p:nvPr/>
          </p:nvSpPr>
          <p:spPr>
            <a:xfrm>
              <a:off x="808369" y="3593800"/>
              <a:ext cx="2059657" cy="10525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*</a:t>
              </a:r>
              <a:r>
                <a:rPr lang="mk-MK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Нема ДДВ на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:</a:t>
              </a:r>
            </a:p>
            <a:p>
              <a:pPr marL="171450" indent="-171450" algn="ctr">
                <a:buFontTx/>
                <a:buChar char="-"/>
              </a:pPr>
              <a:r>
                <a:rPr lang="mk-MK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Градежни материјали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;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 algn="ctr">
                <a:buFontTx/>
                <a:buChar char="-"/>
              </a:pPr>
              <a:r>
                <a:rPr lang="mk-MK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Градежни услуги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 </a:t>
              </a:r>
              <a:endParaRPr lang="mk-MK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lvl="0" algn="ctr"/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*</a:t>
              </a:r>
              <a:r>
                <a:rPr lang="mk-MK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Персонален данок на доход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0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%  </a:t>
              </a:r>
            </a:p>
            <a:p>
              <a:pPr lvl="0" algn="ctr" fontAlgn="base" latinLnBrk="0">
                <a:spcBef>
                  <a:spcPct val="20000"/>
                </a:spcBef>
                <a:spcAft>
                  <a:spcPct val="0"/>
                </a:spcAft>
              </a:pPr>
              <a:r>
                <a:rPr lang="mk-MK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за првите 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10 </a:t>
              </a:r>
              <a:r>
                <a:rPr lang="mk-MK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години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mk-MK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МОЖНОСТИ ВО ТУРИЗМОТ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4766" y="1280374"/>
            <a:ext cx="2883138" cy="1077897"/>
            <a:chOff x="803640" y="3240629"/>
            <a:chExt cx="2059657" cy="1077897"/>
          </a:xfrm>
        </p:grpSpPr>
        <p:sp>
          <p:nvSpPr>
            <p:cNvPr id="18" name="TextBox 17"/>
            <p:cNvSpPr txBox="1"/>
            <p:nvPr/>
          </p:nvSpPr>
          <p:spPr>
            <a:xfrm>
              <a:off x="803640" y="3487529"/>
              <a:ext cx="205965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mk-MK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ДДВ е намалено од 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18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% </a:t>
              </a:r>
              <a:r>
                <a:rPr lang="mk-MK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на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5%</a:t>
              </a:r>
            </a:p>
            <a:p>
              <a:pPr algn="ctr"/>
              <a:r>
                <a:rPr lang="mk-MK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Бројни бенефиции за странски инвеститори</a:t>
              </a:r>
              <a:endPara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mk-MK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Слободни туристички економски зони</a:t>
              </a:r>
              <a:endPara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3640" y="3240629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mk-MK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ТУРИСТИЧКИ РАЗВОЈНИ ЗОНИ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793319" y="1358650"/>
            <a:ext cx="2669930" cy="1140457"/>
            <a:chOff x="803640" y="3467991"/>
            <a:chExt cx="2059657" cy="649925"/>
          </a:xfrm>
        </p:grpSpPr>
        <p:sp>
          <p:nvSpPr>
            <p:cNvPr id="21" name="TextBox 20"/>
            <p:cNvSpPr txBox="1"/>
            <p:nvPr/>
          </p:nvSpPr>
          <p:spPr>
            <a:xfrm>
              <a:off x="803640" y="3644346"/>
              <a:ext cx="2059657" cy="47357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mk-MK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минимум 3 ноќевања</a:t>
              </a:r>
              <a:endPara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mk-MK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Група од минимум 10 </a:t>
              </a:r>
              <a:endPara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>
                <a:defRPr/>
              </a:pPr>
              <a:r>
                <a:rPr lang="mk-MK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Субвенции од 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15 </a:t>
              </a:r>
              <a:r>
                <a:rPr lang="mk-MK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се до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65 Euro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3640" y="3467991"/>
              <a:ext cx="2059657" cy="1578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mk-MK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СУБВЕНЦИИ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2159732" y="2399272"/>
            <a:ext cx="0" cy="1036574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128284" y="2399272"/>
            <a:ext cx="0" cy="1036574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Ognen\Desktop\Prezentacii 2018\Business prezentacija 2018\P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994" y="3696632"/>
            <a:ext cx="525476" cy="55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Donut 24">
            <a:extLst>
              <a:ext uri="{FF2B5EF4-FFF2-40B4-BE49-F238E27FC236}">
                <a16:creationId xmlns="" xmlns:a16="http://schemas.microsoft.com/office/drawing/2014/main" id="{F2CD82E3-D519-4D04-AB53-3B252A5BBABE}"/>
              </a:ext>
            </a:extLst>
          </p:cNvPr>
          <p:cNvSpPr/>
          <p:nvPr/>
        </p:nvSpPr>
        <p:spPr>
          <a:xfrm>
            <a:off x="4211958" y="1778859"/>
            <a:ext cx="720082" cy="72594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Rectangle 21">
            <a:extLst>
              <a:ext uri="{FF2B5EF4-FFF2-40B4-BE49-F238E27FC236}">
                <a16:creationId xmlns="" xmlns:a16="http://schemas.microsoft.com/office/drawing/2014/main" id="{2FDAB7C9-27B3-4326-8308-F51D5839ABC1}"/>
              </a:ext>
            </a:extLst>
          </p:cNvPr>
          <p:cNvSpPr/>
          <p:nvPr/>
        </p:nvSpPr>
        <p:spPr>
          <a:xfrm>
            <a:off x="6837326" y="3829500"/>
            <a:ext cx="581915" cy="292811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211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49941"/>
      </a:accent1>
      <a:accent2>
        <a:srgbClr val="A4D144"/>
      </a:accent2>
      <a:accent3>
        <a:srgbClr val="649941"/>
      </a:accent3>
      <a:accent4>
        <a:srgbClr val="A4D144"/>
      </a:accent4>
      <a:accent5>
        <a:srgbClr val="649941"/>
      </a:accent5>
      <a:accent6>
        <a:srgbClr val="A4D144"/>
      </a:accent6>
      <a:hlink>
        <a:srgbClr val="76923C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49941"/>
      </a:accent1>
      <a:accent2>
        <a:srgbClr val="A4D144"/>
      </a:accent2>
      <a:accent3>
        <a:srgbClr val="649941"/>
      </a:accent3>
      <a:accent4>
        <a:srgbClr val="A4D144"/>
      </a:accent4>
      <a:accent5>
        <a:srgbClr val="649941"/>
      </a:accent5>
      <a:accent6>
        <a:srgbClr val="A4D144"/>
      </a:accent6>
      <a:hlink>
        <a:srgbClr val="76923C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49941"/>
      </a:accent1>
      <a:accent2>
        <a:srgbClr val="A4D144"/>
      </a:accent2>
      <a:accent3>
        <a:srgbClr val="649941"/>
      </a:accent3>
      <a:accent4>
        <a:srgbClr val="A4D144"/>
      </a:accent4>
      <a:accent5>
        <a:srgbClr val="649941"/>
      </a:accent5>
      <a:accent6>
        <a:srgbClr val="A4D144"/>
      </a:accent6>
      <a:hlink>
        <a:srgbClr val="76923C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9434</TotalTime>
  <Words>383</Words>
  <Application>Microsoft Office PowerPoint</Application>
  <PresentationFormat>On-screen Show (16:9)</PresentationFormat>
  <Paragraphs>134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Ognen</cp:lastModifiedBy>
  <cp:revision>331</cp:revision>
  <dcterms:created xsi:type="dcterms:W3CDTF">2016-12-05T23:26:54Z</dcterms:created>
  <dcterms:modified xsi:type="dcterms:W3CDTF">2019-10-07T09:49:28Z</dcterms:modified>
</cp:coreProperties>
</file>