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2"/>
  </p:notesMasterIdLst>
  <p:sldIdLst>
    <p:sldId id="256" r:id="rId4"/>
    <p:sldId id="276" r:id="rId5"/>
    <p:sldId id="275" r:id="rId6"/>
    <p:sldId id="265" r:id="rId7"/>
    <p:sldId id="272" r:id="rId8"/>
    <p:sldId id="273" r:id="rId9"/>
    <p:sldId id="274" r:id="rId10"/>
    <p:sldId id="271" r:id="rId11"/>
  </p:sldIdLst>
  <p:sldSz cx="9144000" cy="5143500" type="screen16x9"/>
  <p:notesSz cx="6858000" cy="9144000"/>
  <p:defaultTextStyle>
    <a:defPPr>
      <a:defRPr lang="ko-KR"/>
    </a:defPPr>
    <a:lvl1pPr marL="0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F6DA"/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22" autoAdjust="0"/>
  </p:normalViewPr>
  <p:slideViewPr>
    <p:cSldViewPr>
      <p:cViewPr varScale="1">
        <p:scale>
          <a:sx n="160" d="100"/>
          <a:sy n="160" d="100"/>
        </p:scale>
        <p:origin x="677" y="96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E86BC-BF2E-4FAE-BC7D-9559EE54456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C8789-BEFB-435F-B4AD-C5A5FE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3879"/>
            <a:ext cx="9144000" cy="517545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41422"/>
            <a:ext cx="9144000" cy="43204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442" y="310690"/>
            <a:ext cx="6414918" cy="3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2366" y="5048250"/>
            <a:ext cx="9141634" cy="105933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798" y="1079006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7" y="1217154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8B87355E-D241-4F84-8E34-F12EFC8C5311}"/>
              </a:ext>
            </a:extLst>
          </p:cNvPr>
          <p:cNvGrpSpPr/>
          <p:nvPr userDrawn="1"/>
        </p:nvGrpSpPr>
        <p:grpSpPr>
          <a:xfrm>
            <a:off x="2366" y="5048250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5" y="123479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20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6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=""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2" tIns="45716" rIns="91432" bIns="45716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2" tIns="45716" rIns="91432" bIns="45716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2" tIns="45716" rIns="91432" bIns="45716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2" tIns="45716" rIns="91432" bIns="45716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8" y="2155604"/>
            <a:ext cx="4880973" cy="473576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8" y="2629180"/>
            <a:ext cx="4880973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267745" y="0"/>
            <a:ext cx="4608512" cy="51435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9"/>
            <a:ext cx="9144000" cy="576063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50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5" y="123479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5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8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=""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2366" y="5048250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=""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=""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=""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=""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=""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=""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=""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=""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=""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=""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=""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=""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=""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=""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=""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=""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9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2" tIns="45716" rIns="91432" bIns="45716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C13A72D2-F464-40AB-BCA5-8F0F28F9501E}"/>
              </a:ext>
            </a:extLst>
          </p:cNvPr>
          <p:cNvGrpSpPr/>
          <p:nvPr userDrawn="1"/>
        </p:nvGrpSpPr>
        <p:grpSpPr>
          <a:xfrm>
            <a:off x="2366" y="5048250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32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2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6" indent="-285725" algn="l" defTabSz="914321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defTabSz="914321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defTabSz="914321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</p:sldLayoutIdLst>
  <p:txStyles>
    <p:titleStyle>
      <a:lvl1pPr algn="ctr" defTabSz="91432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2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6" indent="-285725" algn="l" defTabSz="914321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defTabSz="914321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defTabSz="914321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32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2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6" indent="-285725" algn="l" defTabSz="914321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defTabSz="914321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defTabSz="914321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rismmacedonia.gov.mk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724114"/>
            <a:ext cx="9144000" cy="24621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649941"/>
                </a:solidFill>
                <a:cs typeface="Arial" pitchFamily="34" charset="0"/>
                <a:hlinkClick r:id="rId3"/>
              </a:rPr>
              <a:t>www.tourismmacedonia.gov.mk</a:t>
            </a:r>
            <a:r>
              <a:rPr lang="en-US" altLang="ko-KR" sz="1000" dirty="0">
                <a:solidFill>
                  <a:srgbClr val="649941"/>
                </a:solidFill>
                <a:cs typeface="Arial" pitchFamily="34" charset="0"/>
              </a:rPr>
              <a:t> | www.macedonia-timeless.com</a:t>
            </a:r>
            <a:endParaRPr lang="ko-KR" altLang="en-US" sz="1000" dirty="0">
              <a:solidFill>
                <a:srgbClr val="64994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867895"/>
            <a:ext cx="9144000" cy="517545"/>
          </a:xfrm>
        </p:spPr>
        <p:txBody>
          <a:bodyPr/>
          <a:lstStyle/>
          <a:p>
            <a:pPr lvl="0"/>
            <a:r>
              <a:rPr lang="mk-MK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АГЕНЦИЈА ЗА ПРОМОЦИЈА И ПОДДРШКА</a:t>
            </a:r>
          </a:p>
          <a:p>
            <a:pPr lvl="0"/>
            <a:r>
              <a:rPr lang="mk-MK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НА ТУРИЗМОТ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3977625"/>
            <a:ext cx="731852" cy="746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66" y="3888432"/>
            <a:ext cx="1583647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gnen\Desktop\Prezentacii 2018\#onlyInmacedonia\GenZ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040261"/>
            <a:ext cx="7734300" cy="30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11510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/>
                </a:solidFill>
              </a:rPr>
              <a:t>    Генерација</a:t>
            </a:r>
            <a:r>
              <a:rPr lang="ru-RU" sz="1600" dirty="0" smtClean="0"/>
              <a:t> </a:t>
            </a:r>
            <a:r>
              <a:rPr lang="en-US" sz="1600" b="1" dirty="0">
                <a:solidFill>
                  <a:schemeClr val="accent3"/>
                </a:solidFill>
              </a:rPr>
              <a:t>Z</a:t>
            </a:r>
            <a:r>
              <a:rPr lang="ru-RU" sz="1600" dirty="0" smtClean="0"/>
              <a:t> </a:t>
            </a:r>
            <a:r>
              <a:rPr lang="ru-RU" sz="1600" dirty="0"/>
              <a:t>( 1997-2012</a:t>
            </a:r>
            <a:r>
              <a:rPr lang="ru-RU" sz="1600" dirty="0" smtClean="0"/>
              <a:t>)</a:t>
            </a:r>
            <a:r>
              <a:rPr lang="en-GB" sz="1600" dirty="0" smtClean="0"/>
              <a:t>                       </a:t>
            </a:r>
            <a:r>
              <a:rPr lang="ru-RU" sz="1600" dirty="0" smtClean="0"/>
              <a:t> </a:t>
            </a:r>
            <a:r>
              <a:rPr lang="ru-RU" sz="1600" b="1" dirty="0">
                <a:solidFill>
                  <a:schemeClr val="accent3"/>
                </a:solidFill>
              </a:rPr>
              <a:t>Генерација </a:t>
            </a:r>
            <a:r>
              <a:rPr lang="en-US" sz="1600" b="1" dirty="0" smtClean="0">
                <a:solidFill>
                  <a:schemeClr val="accent3"/>
                </a:solidFill>
              </a:rPr>
              <a:t>Millennials</a:t>
            </a:r>
            <a:r>
              <a:rPr lang="ru-RU" sz="1600" b="1" dirty="0" smtClean="0">
                <a:solidFill>
                  <a:schemeClr val="accent3"/>
                </a:solidFill>
              </a:rPr>
              <a:t> </a:t>
            </a:r>
            <a:r>
              <a:rPr lang="ru-RU" sz="1600" dirty="0"/>
              <a:t>(</a:t>
            </a:r>
            <a:r>
              <a:rPr lang="ru-RU" sz="1600" dirty="0" smtClean="0"/>
              <a:t>1981-1996)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dirty="0" smtClean="0"/>
              <a:t>58</a:t>
            </a:r>
            <a:r>
              <a:rPr lang="ru-RU" sz="1600" dirty="0"/>
              <a:t>% од генерацијата </a:t>
            </a:r>
            <a:r>
              <a:rPr lang="en-US" sz="1600" b="1" dirty="0">
                <a:solidFill>
                  <a:schemeClr val="accent3"/>
                </a:solidFill>
              </a:rPr>
              <a:t>Z</a:t>
            </a:r>
            <a:r>
              <a:rPr lang="ru-RU" sz="1600" dirty="0" smtClean="0"/>
              <a:t> </a:t>
            </a:r>
            <a:r>
              <a:rPr lang="ru-RU" sz="1600" dirty="0"/>
              <a:t>од слободното време поминува на социјални </a:t>
            </a:r>
            <a:r>
              <a:rPr lang="ru-RU" sz="1600" dirty="0" smtClean="0"/>
              <a:t>медиуми,</a:t>
            </a:r>
            <a:endParaRPr lang="en-US" sz="1600" dirty="0" smtClean="0"/>
          </a:p>
          <a:p>
            <a:r>
              <a:rPr lang="ru-RU" sz="1600" dirty="0" smtClean="0"/>
              <a:t>од </a:t>
            </a:r>
            <a:r>
              <a:rPr lang="ru-RU" sz="1600" dirty="0"/>
              <a:t>кои </a:t>
            </a:r>
            <a:r>
              <a:rPr lang="ru-RU" sz="1600" b="1" dirty="0">
                <a:solidFill>
                  <a:schemeClr val="accent3"/>
                </a:solidFill>
              </a:rPr>
              <a:t>4,58% на компјутер, 38% на лаптоп, 5,3% на </a:t>
            </a:r>
            <a:r>
              <a:rPr lang="ru-RU" sz="1600" b="1" dirty="0" smtClean="0">
                <a:solidFill>
                  <a:schemeClr val="accent3"/>
                </a:solidFill>
              </a:rPr>
              <a:t>таблет </a:t>
            </a:r>
            <a:r>
              <a:rPr lang="ru-RU" sz="1600" b="1" dirty="0">
                <a:solidFill>
                  <a:schemeClr val="accent3"/>
                </a:solidFill>
              </a:rPr>
              <a:t>и 97.5% </a:t>
            </a:r>
            <a:r>
              <a:rPr lang="ru-RU" sz="1600" b="1" dirty="0" smtClean="0">
                <a:solidFill>
                  <a:schemeClr val="accent3"/>
                </a:solidFill>
              </a:rPr>
              <a:t>на</a:t>
            </a:r>
            <a:endParaRPr lang="en-US" sz="1600" b="1" dirty="0" smtClean="0">
              <a:solidFill>
                <a:schemeClr val="accent3"/>
              </a:solidFill>
            </a:endParaRPr>
          </a:p>
          <a:p>
            <a:r>
              <a:rPr lang="ru-RU" sz="1600" b="1" dirty="0" smtClean="0">
                <a:solidFill>
                  <a:schemeClr val="accent3"/>
                </a:solidFill>
              </a:rPr>
              <a:t>смартфон</a:t>
            </a:r>
            <a:r>
              <a:rPr lang="ru-RU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smtClean="0">
                <a:solidFill>
                  <a:schemeClr val="accent3"/>
                </a:solidFill>
              </a:rPr>
              <a:t>58% </a:t>
            </a:r>
            <a:r>
              <a:rPr lang="en-GB" sz="1600" b="1" dirty="0" smtClean="0">
                <a:solidFill>
                  <a:schemeClr val="accent3"/>
                </a:solidFill>
              </a:rPr>
              <a:t>o</a:t>
            </a:r>
            <a:r>
              <a:rPr lang="mk-MK" sz="1600" b="1" dirty="0" smtClean="0">
                <a:solidFill>
                  <a:schemeClr val="accent3"/>
                </a:solidFill>
              </a:rPr>
              <a:t>д м</a:t>
            </a:r>
            <a:r>
              <a:rPr lang="ru-RU" sz="1600" b="1" dirty="0" smtClean="0">
                <a:solidFill>
                  <a:schemeClr val="accent3"/>
                </a:solidFill>
              </a:rPr>
              <a:t>ладите </a:t>
            </a:r>
            <a:r>
              <a:rPr lang="ru-RU" sz="1600" b="1" dirty="0">
                <a:solidFill>
                  <a:schemeClr val="accent3"/>
                </a:solidFill>
              </a:rPr>
              <a:t>на возраст од 18-20 </a:t>
            </a:r>
            <a:r>
              <a:rPr lang="ru-RU" sz="1600" b="1" dirty="0" smtClean="0">
                <a:solidFill>
                  <a:schemeClr val="accent3"/>
                </a:solidFill>
              </a:rPr>
              <a:t>години</a:t>
            </a:r>
            <a:r>
              <a:rPr lang="en-US" sz="1600" b="1" dirty="0" smtClean="0">
                <a:solidFill>
                  <a:schemeClr val="accent3"/>
                </a:solidFill>
              </a:rPr>
              <a:t> </a:t>
            </a:r>
            <a:r>
              <a:rPr lang="mk-MK" sz="1600" b="1" dirty="0" smtClean="0">
                <a:solidFill>
                  <a:schemeClr val="accent3"/>
                </a:solidFill>
              </a:rPr>
              <a:t>користат </a:t>
            </a:r>
            <a:r>
              <a:rPr lang="ru-RU" sz="1600" dirty="0" smtClean="0"/>
              <a:t>смартфон</a:t>
            </a:r>
            <a:r>
              <a:rPr lang="ru-RU" sz="1600" b="1" dirty="0" smtClean="0">
                <a:solidFill>
                  <a:schemeClr val="accent3"/>
                </a:solidFill>
              </a:rPr>
              <a:t>, </a:t>
            </a:r>
            <a:r>
              <a:rPr lang="mk-MK" sz="1600" b="1" dirty="0" smtClean="0">
                <a:solidFill>
                  <a:schemeClr val="accent3"/>
                </a:solidFill>
              </a:rPr>
              <a:t>додека 8</a:t>
            </a:r>
            <a:r>
              <a:rPr lang="ru-RU" sz="1600" b="1" dirty="0" smtClean="0">
                <a:solidFill>
                  <a:schemeClr val="accent3"/>
                </a:solidFill>
              </a:rPr>
              <a:t>%    повеќе користи генерацијата </a:t>
            </a:r>
            <a:r>
              <a:rPr lang="ru-RU" sz="1600" b="1" dirty="0">
                <a:solidFill>
                  <a:schemeClr val="accent3"/>
                </a:solidFill>
              </a:rPr>
              <a:t>на возраст </a:t>
            </a:r>
            <a:r>
              <a:rPr lang="ru-RU" sz="1600" b="1" dirty="0" smtClean="0">
                <a:solidFill>
                  <a:schemeClr val="accent3"/>
                </a:solidFill>
              </a:rPr>
              <a:t>од</a:t>
            </a:r>
            <a:r>
              <a:rPr lang="en-US" sz="1600" b="1" dirty="0" smtClean="0">
                <a:solidFill>
                  <a:schemeClr val="accent3"/>
                </a:solidFill>
              </a:rPr>
              <a:t> </a:t>
            </a:r>
            <a:r>
              <a:rPr lang="ru-RU" sz="1600" b="1" dirty="0" smtClean="0">
                <a:solidFill>
                  <a:schemeClr val="accent3"/>
                </a:solidFill>
              </a:rPr>
              <a:t>21-25</a:t>
            </a:r>
            <a:r>
              <a:rPr lang="ru-RU" sz="1600" dirty="0" smtClean="0"/>
              <a:t> години, а 100</a:t>
            </a:r>
            <a:r>
              <a:rPr lang="ru-RU" sz="1600" dirty="0"/>
              <a:t>% </a:t>
            </a:r>
            <a:r>
              <a:rPr lang="ru-RU" sz="1600" dirty="0" smtClean="0"/>
              <a:t>од активностите се на </a:t>
            </a:r>
            <a:r>
              <a:rPr lang="ru-RU" sz="1600" dirty="0"/>
              <a:t>смартфон </a:t>
            </a:r>
            <a:r>
              <a:rPr lang="ru-RU" sz="1600" dirty="0" smtClean="0"/>
              <a:t>од страна на возрасната </a:t>
            </a:r>
            <a:r>
              <a:rPr lang="ru-RU" sz="1600" dirty="0"/>
              <a:t>група од </a:t>
            </a:r>
            <a:r>
              <a:rPr lang="ru-RU" sz="1600" dirty="0" smtClean="0"/>
              <a:t>26+ години.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Дури </a:t>
            </a:r>
            <a:r>
              <a:rPr lang="ru-RU" sz="1600" b="1" dirty="0">
                <a:solidFill>
                  <a:schemeClr val="accent3"/>
                </a:solidFill>
              </a:rPr>
              <a:t>51% од младите поминуваат 9 или повеќе часа на </a:t>
            </a:r>
            <a:r>
              <a:rPr lang="ru-RU" sz="1600" b="1" dirty="0" smtClean="0">
                <a:solidFill>
                  <a:schemeClr val="accent3"/>
                </a:solidFill>
              </a:rPr>
              <a:t>смартфон</a:t>
            </a:r>
            <a:r>
              <a:rPr lang="ru-RU" sz="1600" dirty="0"/>
              <a:t> </a:t>
            </a:r>
            <a:r>
              <a:rPr lang="ru-RU" sz="1600" dirty="0" smtClean="0"/>
              <a:t>(3 до 8 </a:t>
            </a:r>
          </a:p>
          <a:p>
            <a:r>
              <a:rPr lang="ru-RU" sz="1600" dirty="0" smtClean="0"/>
              <a:t>часа поминуваат 48%), а </a:t>
            </a:r>
            <a:r>
              <a:rPr lang="ru-RU" sz="1600" dirty="0"/>
              <a:t>82% се на возраст до 25 години и </a:t>
            </a:r>
            <a:r>
              <a:rPr lang="ru-RU" sz="1600" dirty="0" smtClean="0"/>
              <a:t>истите најмногу</a:t>
            </a:r>
          </a:p>
          <a:p>
            <a:r>
              <a:rPr lang="ru-RU" sz="1600" dirty="0" smtClean="0"/>
              <a:t>споделуваат </a:t>
            </a:r>
            <a:r>
              <a:rPr lang="ru-RU" sz="1600" dirty="0"/>
              <a:t>видеа и </a:t>
            </a:r>
            <a:r>
              <a:rPr lang="ru-RU" sz="1600" dirty="0" smtClean="0"/>
              <a:t>фотографии (59</a:t>
            </a:r>
            <a:r>
              <a:rPr lang="ru-RU" sz="1600" dirty="0"/>
              <a:t>% се на возраст од 26+ </a:t>
            </a:r>
            <a:r>
              <a:rPr lang="ru-RU" sz="1600" dirty="0" smtClean="0"/>
              <a:t>години).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813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gnen\Desktop\Prezentacii 2018\#onlyInmacedonia\#OnlyinMacedoni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98037"/>
            <a:ext cx="9144001" cy="43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392" y="483518"/>
            <a:ext cx="4092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400" dirty="0" smtClean="0"/>
              <a:t>· Генерацијата </a:t>
            </a:r>
            <a:r>
              <a:rPr lang="en-US" sz="1400" b="1" dirty="0" smtClean="0">
                <a:solidFill>
                  <a:schemeClr val="accent3"/>
                </a:solidFill>
              </a:rPr>
              <a:t>Z</a:t>
            </a:r>
            <a:r>
              <a:rPr lang="en-US" sz="1400" dirty="0" smtClean="0"/>
              <a:t> </a:t>
            </a:r>
            <a:r>
              <a:rPr lang="mk-MK" sz="1400" dirty="0" smtClean="0"/>
              <a:t>ги проверува</a:t>
            </a:r>
            <a:endParaRPr lang="en-US" sz="1400" dirty="0" smtClean="0"/>
          </a:p>
          <a:p>
            <a:r>
              <a:rPr lang="mk-MK" sz="1400" dirty="0" smtClean="0"/>
              <a:t>социјалните</a:t>
            </a:r>
            <a:r>
              <a:rPr lang="en-US" sz="1400" dirty="0" smtClean="0"/>
              <a:t> </a:t>
            </a:r>
            <a:r>
              <a:rPr lang="mk-MK" sz="1400" dirty="0" smtClean="0"/>
              <a:t>медиуми до </a:t>
            </a:r>
            <a:r>
              <a:rPr lang="mk-MK" sz="1400" b="1" dirty="0">
                <a:solidFill>
                  <a:schemeClr val="accent3"/>
                </a:solidFill>
              </a:rPr>
              <a:t>100 пати </a:t>
            </a:r>
            <a:r>
              <a:rPr lang="mk-MK" sz="1400" dirty="0" smtClean="0"/>
              <a:t>дневно.</a:t>
            </a:r>
            <a:br>
              <a:rPr lang="mk-MK" sz="1400" dirty="0" smtClean="0"/>
            </a:br>
            <a:r>
              <a:rPr lang="mk-MK" sz="1400" dirty="0" smtClean="0"/>
              <a:t>· Генерацијата </a:t>
            </a:r>
            <a:r>
              <a:rPr lang="en-US" sz="1400" b="1" dirty="0" smtClean="0">
                <a:solidFill>
                  <a:schemeClr val="accent3"/>
                </a:solidFill>
              </a:rPr>
              <a:t>Z </a:t>
            </a:r>
            <a:r>
              <a:rPr lang="mk-MK" sz="1400" dirty="0"/>
              <a:t>поминува</a:t>
            </a:r>
            <a:r>
              <a:rPr lang="mk-MK" sz="1400" b="1" dirty="0" smtClean="0">
                <a:solidFill>
                  <a:schemeClr val="accent3"/>
                </a:solidFill>
              </a:rPr>
              <a:t> 4 </a:t>
            </a:r>
            <a:r>
              <a:rPr lang="mk-MK" sz="1400" b="1" dirty="0">
                <a:solidFill>
                  <a:schemeClr val="accent3"/>
                </a:solidFill>
              </a:rPr>
              <a:t>часа</a:t>
            </a:r>
            <a:r>
              <a:rPr lang="mk-MK" sz="1400" dirty="0"/>
              <a:t> на </a:t>
            </a:r>
            <a:r>
              <a:rPr lang="mk-MK" sz="1400" dirty="0" smtClean="0"/>
              <a:t>интернет.</a:t>
            </a:r>
          </a:p>
          <a:p>
            <a:r>
              <a:rPr lang="mk-MK" sz="1400" dirty="0"/>
              <a:t>· </a:t>
            </a:r>
            <a:r>
              <a:rPr lang="en-US" sz="1400" b="1" dirty="0" smtClean="0">
                <a:solidFill>
                  <a:schemeClr val="accent3"/>
                </a:solidFill>
              </a:rPr>
              <a:t>Millennials</a:t>
            </a:r>
            <a:r>
              <a:rPr lang="mk-MK" sz="1400" dirty="0" smtClean="0"/>
              <a:t> поминува </a:t>
            </a:r>
            <a:r>
              <a:rPr lang="mk-MK" sz="1400" b="1" dirty="0">
                <a:solidFill>
                  <a:schemeClr val="accent3"/>
                </a:solidFill>
              </a:rPr>
              <a:t>3 часа </a:t>
            </a:r>
            <a:r>
              <a:rPr lang="mk-MK" sz="1400" dirty="0" smtClean="0"/>
              <a:t>на интернет.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38191"/>
              </p:ext>
            </p:extLst>
          </p:nvPr>
        </p:nvGraphicFramePr>
        <p:xfrm>
          <a:off x="4185470" y="286390"/>
          <a:ext cx="470418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092"/>
                <a:gridCol w="23520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Millennials</a:t>
                      </a:r>
                      <a:r>
                        <a:rPr lang="mk-MK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800" dirty="0" smtClean="0">
                          <a:solidFill>
                            <a:schemeClr val="bg1"/>
                          </a:solidFill>
                        </a:rPr>
                        <a:t>Генерацијата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Z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53582">
                <a:tc>
                  <a:txBody>
                    <a:bodyPr/>
                    <a:lstStyle/>
                    <a:p>
                      <a:pPr algn="ctr"/>
                      <a:r>
                        <a:rPr lang="mk-MK" sz="1100" dirty="0" smtClean="0"/>
                        <a:t>Комуницираат со текст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Комуницираат со слики</a:t>
                      </a:r>
                      <a:endParaRPr lang="en-US" sz="1600" dirty="0"/>
                    </a:p>
                  </a:txBody>
                  <a:tcPr anchor="ctr"/>
                </a:tc>
              </a:tr>
              <a:tr h="215280">
                <a:tc>
                  <a:txBody>
                    <a:bodyPr/>
                    <a:lstStyle/>
                    <a:p>
                      <a:pPr algn="ctr"/>
                      <a:r>
                        <a:rPr lang="mk-MK" sz="1100" dirty="0" smtClean="0"/>
                        <a:t>Споделуваат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Креираат</a:t>
                      </a:r>
                      <a:r>
                        <a:rPr lang="mk-MK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споделуваат</a:t>
                      </a:r>
                      <a:endParaRPr lang="en-US" sz="1600" dirty="0"/>
                    </a:p>
                  </a:txBody>
                  <a:tcPr anchor="ctr"/>
                </a:tc>
              </a:tr>
              <a:tr h="239478">
                <a:tc>
                  <a:txBody>
                    <a:bodyPr/>
                    <a:lstStyle/>
                    <a:p>
                      <a:pPr algn="ctr"/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Фокусирани на сегашноста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Фокусирани на иднината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6422">
                <a:tc>
                  <a:txBody>
                    <a:bodyPr/>
                    <a:lstStyle/>
                    <a:p>
                      <a:pPr algn="ctr"/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Сакаат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ги најде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успехот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Сакаат да работат за успех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5374">
                <a:tc>
                  <a:txBody>
                    <a:bodyPr/>
                    <a:lstStyle/>
                    <a:p>
                      <a:pPr algn="ctr"/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Веруваат дека заслужиле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Истрајни</a:t>
                      </a:r>
                      <a:r>
                        <a:rPr lang="mk-MK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фокусирани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2318">
                <a:tc>
                  <a:txBody>
                    <a:bodyPr/>
                    <a:lstStyle/>
                    <a:p>
                      <a:pPr algn="ctr"/>
                      <a:r>
                        <a:rPr lang="mk-MK" sz="1100" dirty="0" smtClean="0"/>
                        <a:t>Оптимисти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2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Реалисти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9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Ognen\Desktop\Prezentacii 2018\#onlyInmacedonia\#sli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4" y="0"/>
            <a:ext cx="9144000" cy="51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8144" y="3219822"/>
            <a:ext cx="3286150" cy="1820738"/>
          </a:xfrm>
          <a:prstGeom prst="rect">
            <a:avLst/>
          </a:prstGeom>
          <a:solidFill>
            <a:srgbClr val="002060">
              <a:alpha val="38824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#</a:t>
            </a:r>
            <a:r>
              <a:rPr lang="en-US" sz="2000" b="1" u="sng" dirty="0" err="1" smtClean="0">
                <a:solidFill>
                  <a:schemeClr val="bg1"/>
                </a:solidFill>
              </a:rPr>
              <a:t>onlyiNMacedonia</a:t>
            </a:r>
            <a:endParaRPr lang="en-US" sz="2000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traveliNMacedonia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captureiNMacedonia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natureiNMacedonia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captureiNMacedonia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discoverNorthMacedonia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Ognen\Desktop\Prezentacii 2018\#onlyInmacedonia\#slik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Ognen\Desktop\Prezentacii 2018\#onlyInmacedonia\lik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722" y="123478"/>
            <a:ext cx="1285510" cy="11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64541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53k</a:t>
            </a:r>
            <a:endParaRPr lang="en-US" b="1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37" name="Picture 13" descr="C:\Users\Ognen\Desktop\Prezentacii 2018\#onlyInmacedonia\like Inst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723" y="300154"/>
            <a:ext cx="2013793" cy="11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40352" y="458723"/>
            <a:ext cx="64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6k</a:t>
            </a:r>
            <a:endParaRPr lang="en-US" sz="2400" b="1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21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playmedia-wpengine.netdna-ssl.com/wp-content/uploads/shutterstock_378621367-1400x10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6827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#</a:t>
            </a:r>
            <a:r>
              <a:rPr lang="en-US" sz="2400" dirty="0" err="1" smtClean="0"/>
              <a:t>onlyiNMacedonia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710496" y="1275606"/>
            <a:ext cx="612068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/>
              <a:t>Зголемено присусто на</a:t>
            </a:r>
          </a:p>
          <a:p>
            <a:pPr>
              <a:lnSpc>
                <a:spcPct val="150000"/>
              </a:lnSpc>
            </a:pPr>
            <a:r>
              <a:rPr lang="mk-MK" sz="1400" dirty="0" smtClean="0"/>
              <a:t>      социјалните медиуми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/>
              <a:t>Поголем број на</a:t>
            </a:r>
          </a:p>
          <a:p>
            <a:pPr>
              <a:lnSpc>
                <a:spcPct val="150000"/>
              </a:lnSpc>
            </a:pPr>
            <a:r>
              <a:rPr lang="mk-MK" sz="1400" dirty="0"/>
              <a:t> </a:t>
            </a:r>
            <a:r>
              <a:rPr lang="mk-MK" sz="1400" dirty="0" smtClean="0"/>
              <a:t>     следбеници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/>
              <a:t>Зголемена видливост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/>
              <a:t>Поголема публика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k-MK" sz="1400" dirty="0" smtClean="0"/>
              <a:t>Видлива промоција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5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gnen\Desktop\Prezentacii 2018\#onlyInmacedonia\#OnlyinMacedonia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45184">
            <a:off x="5384609" y="4251319"/>
            <a:ext cx="3666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#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onlyiNMacedonia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904752"/>
            <a:ext cx="14334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traveliNMacedonia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3028176"/>
            <a:ext cx="1925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#</a:t>
            </a:r>
            <a:r>
              <a:rPr lang="en-US" sz="1400" dirty="0" err="1">
                <a:solidFill>
                  <a:schemeClr val="bg1"/>
                </a:solidFill>
              </a:rPr>
              <a:t>captureiNMacedonia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699542"/>
            <a:ext cx="1596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#</a:t>
            </a:r>
            <a:r>
              <a:rPr lang="en-US" sz="1200" dirty="0" err="1">
                <a:solidFill>
                  <a:schemeClr val="bg1"/>
                </a:solidFill>
              </a:rPr>
              <a:t>natureiNMacedonia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6343" y="2656819"/>
            <a:ext cx="1443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#</a:t>
            </a:r>
            <a:r>
              <a:rPr lang="en-US" sz="1200" dirty="0" err="1" smtClean="0">
                <a:solidFill>
                  <a:schemeClr val="bg1"/>
                </a:solidFill>
              </a:rPr>
              <a:t>onlyiNMacedonia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1347614"/>
            <a:ext cx="1963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#</a:t>
            </a:r>
            <a:r>
              <a:rPr lang="en-US" sz="1200" dirty="0" err="1">
                <a:solidFill>
                  <a:schemeClr val="bg1"/>
                </a:solidFill>
              </a:rPr>
              <a:t>discoverNorthMacedonia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75806"/>
            <a:ext cx="9144000" cy="576063"/>
          </a:xfrm>
        </p:spPr>
        <p:txBody>
          <a:bodyPr/>
          <a:lstStyle/>
          <a:p>
            <a:r>
              <a:rPr lang="mk-MK" altLang="ko-KR" dirty="0" smtClean="0"/>
              <a:t>БЛАГОДАРАМ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723878"/>
            <a:ext cx="9144000" cy="288032"/>
          </a:xfrm>
        </p:spPr>
        <p:txBody>
          <a:bodyPr/>
          <a:lstStyle/>
          <a:p>
            <a:pPr lvl="0"/>
            <a:r>
              <a:rPr lang="mk-MK" altLang="ko-KR" dirty="0" smtClean="0"/>
              <a:t>Агенција за промоција и поддршка</a:t>
            </a:r>
          </a:p>
          <a:p>
            <a:pPr lvl="0"/>
            <a:r>
              <a:rPr lang="mk-MK" altLang="ko-KR" dirty="0" smtClean="0"/>
              <a:t>на туризмот</a:t>
            </a:r>
            <a:endParaRPr lang="en-US" altLang="ko-KR" dirty="0"/>
          </a:p>
        </p:txBody>
      </p:sp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2771800" y="987574"/>
            <a:ext cx="3637139" cy="2139878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195737" y="4234618"/>
            <a:ext cx="4752528" cy="90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320" y="4325510"/>
            <a:ext cx="1817360" cy="636104"/>
          </a:xfrm>
          <a:prstGeom prst="rect">
            <a:avLst/>
          </a:prstGeom>
        </p:spPr>
      </p:pic>
      <p:pic>
        <p:nvPicPr>
          <p:cNvPr id="2050" name="Picture 2" descr="C:\Users\Ognen\Desktop\Prezentacii 2018\#onlyInmacedonia\knig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603" y="378415"/>
            <a:ext cx="2471000" cy="26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Ognen\Desktop\Prezentacii 2018\#onlyInmacedonia\knig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9662">
            <a:off x="3334003" y="292284"/>
            <a:ext cx="2471000" cy="26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Ognen\Desktop\Prezentacii 2018\#onlyInmacedonia\knig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7826">
            <a:off x="3576825" y="139951"/>
            <a:ext cx="2471000" cy="26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gnen\Desktop\Prezentacii 2018\#onlyInmacedonia\Sliki za prezentacija\JPG-026---Macedonian-flag-on-Samuel-fortress-in-Ohri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3465">
            <a:off x="1001038" y="277922"/>
            <a:ext cx="1365908" cy="2047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Ognen\Desktop\Prezentacii 2018\#onlyInmacedonia\Sliki za prezentacija\JPG-005---Sculpture-of-Alexander-the-Great-in-Skopj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5731">
            <a:off x="683568" y="1989752"/>
            <a:ext cx="1341438" cy="2698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3" name="Picture 5" descr="C:\Users\Ognen\Desktop\Prezentacii 2018\#onlyInmacedonia\Sliki za prezentacija\JPG-040---Berovo-lake-in-autum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339004"/>
            <a:ext cx="194421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C:\Users\Ognen\Desktop\Prezentacii 2018\#onlyInmacedonia\Sliki za prezentacija\JPG-047---Skiers-on-the-Osogovo-mountai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41823">
            <a:off x="6591978" y="1797302"/>
            <a:ext cx="1978180" cy="131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5" name="Picture 7" descr="C:\Users\Ognen\Desktop\Prezentacii 2018\#onlyInmacedonia\Sliki za prezentacija\Ponikva_1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60792"/>
            <a:ext cx="1884546" cy="125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9901</TotalTime>
  <Words>251</Words>
  <Application>Microsoft Office PowerPoint</Application>
  <PresentationFormat>On-screen Show (16:9)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Adobe Gothic Std B</vt:lpstr>
      <vt:lpstr>Arial Unicode MS</vt:lpstr>
      <vt:lpstr>맑은 고딕</vt:lpstr>
      <vt:lpstr>Arial</vt:lpstr>
      <vt:lpstr>Calibri</vt:lpstr>
      <vt:lpstr>Raleway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Mevludin Sulejmani</cp:lastModifiedBy>
  <cp:revision>363</cp:revision>
  <dcterms:created xsi:type="dcterms:W3CDTF">2016-12-05T23:26:54Z</dcterms:created>
  <dcterms:modified xsi:type="dcterms:W3CDTF">2020-02-18T11:57:24Z</dcterms:modified>
</cp:coreProperties>
</file>