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5"/>
  </p:notesMasterIdLst>
  <p:sldIdLst>
    <p:sldId id="318" r:id="rId4"/>
    <p:sldId id="271" r:id="rId5"/>
    <p:sldId id="274" r:id="rId6"/>
    <p:sldId id="278" r:id="rId7"/>
    <p:sldId id="301" r:id="rId8"/>
    <p:sldId id="300" r:id="rId9"/>
    <p:sldId id="327" r:id="rId10"/>
    <p:sldId id="290" r:id="rId11"/>
    <p:sldId id="329" r:id="rId12"/>
    <p:sldId id="330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69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78562780209327E-2"/>
          <c:y val="3.7421695590625491E-2"/>
          <c:w val="0.92742143721979065"/>
          <c:h val="0.81509400723535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Туристи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856843</c:v>
                </c:pt>
                <c:pt idx="1">
                  <c:v>998841</c:v>
                </c:pt>
                <c:pt idx="2">
                  <c:v>1126935</c:v>
                </c:pt>
                <c:pt idx="3">
                  <c:v>1184963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Ноќевања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2461160</c:v>
                </c:pt>
                <c:pt idx="1">
                  <c:v>2775152</c:v>
                </c:pt>
                <c:pt idx="2">
                  <c:v>3176808</c:v>
                </c:pt>
                <c:pt idx="3">
                  <c:v>3262398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646160"/>
        <c:axId val="428643808"/>
      </c:lineChart>
      <c:catAx>
        <c:axId val="42864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428643808"/>
        <c:crosses val="autoZero"/>
        <c:auto val="1"/>
        <c:lblAlgn val="ctr"/>
        <c:lblOffset val="100"/>
        <c:noMultiLvlLbl val="0"/>
      </c:catAx>
      <c:valAx>
        <c:axId val="428643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42864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29E-2"/>
          <c:w val="0.92742143721979065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Полска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111667</c:v>
                </c:pt>
                <c:pt idx="1">
                  <c:v>57460</c:v>
                </c:pt>
                <c:pt idx="2">
                  <c:v>52659</c:v>
                </c:pt>
                <c:pt idx="3">
                  <c:v>40947</c:v>
                </c:pt>
                <c:pt idx="4">
                  <c:v>34575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Полска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112472</c:v>
                </c:pt>
                <c:pt idx="1">
                  <c:v>59567</c:v>
                </c:pt>
                <c:pt idx="2">
                  <c:v>55880</c:v>
                </c:pt>
                <c:pt idx="3">
                  <c:v>57578</c:v>
                </c:pt>
                <c:pt idx="4">
                  <c:v>35611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8646552"/>
        <c:axId val="428639888"/>
      </c:barChart>
      <c:catAx>
        <c:axId val="428646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428639888"/>
        <c:crosses val="autoZero"/>
        <c:auto val="1"/>
        <c:lblAlgn val="ctr"/>
        <c:lblOffset val="100"/>
        <c:noMultiLvlLbl val="0"/>
      </c:catAx>
      <c:valAx>
        <c:axId val="428639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64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1642243249693E-2"/>
          <c:y val="9.1858204968065529E-2"/>
          <c:w val="0.92742143721979065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 → 2018 → 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51.16</c:v>
                </c:pt>
                <c:pt idx="1">
                  <c:v>68.37</c:v>
                </c:pt>
                <c:pt idx="2">
                  <c:v>135.19</c:v>
                </c:pt>
                <c:pt idx="3">
                  <c:v>72.33</c:v>
                </c:pt>
                <c:pt idx="4">
                  <c:v>327.05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 → 2018 → 2019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64.709999999999994</c:v>
                </c:pt>
                <c:pt idx="1">
                  <c:v>87.14</c:v>
                </c:pt>
                <c:pt idx="2">
                  <c:v>147.08000000000001</c:v>
                </c:pt>
                <c:pt idx="3">
                  <c:v>82.62</c:v>
                </c:pt>
                <c:pt idx="4">
                  <c:v>381.55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 → 2018 → 2019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63.27</c:v>
                </c:pt>
                <c:pt idx="1">
                  <c:v>90.62</c:v>
                </c:pt>
                <c:pt idx="2">
                  <c:v>154.16</c:v>
                </c:pt>
                <c:pt idx="3">
                  <c:v>87.87</c:v>
                </c:pt>
                <c:pt idx="4">
                  <c:v>395.92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8643024"/>
        <c:axId val="428642632"/>
      </c:barChart>
      <c:catAx>
        <c:axId val="42864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428642632"/>
        <c:crosses val="autoZero"/>
        <c:auto val="1"/>
        <c:lblAlgn val="ctr"/>
        <c:lblOffset val="100"/>
        <c:noMultiLvlLbl val="0"/>
      </c:catAx>
      <c:valAx>
        <c:axId val="428642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64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732517920116436E-4"/>
          <c:y val="4.1330367860949232E-3"/>
          <c:w val="8.7945176089244445E-2"/>
          <c:h val="0.35450674228100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0.32886</cdr:x>
      <cdr:y>0.39885</cdr:y>
    </cdr:from>
    <cdr:to>
      <cdr:x>0.33951</cdr:x>
      <cdr:y>0.4785</cdr:y>
    </cdr:to>
    <cdr:grpSp>
      <cdr:nvGrpSpPr>
        <cdr:cNvPr id="5" name="Group 4"/>
        <cdr:cNvGrpSpPr/>
      </cdr:nvGrpSpPr>
      <cdr:grpSpPr>
        <a:xfrm xmlns:a="http://schemas.openxmlformats.org/drawingml/2006/main">
          <a:off x="3402816" y="1581875"/>
          <a:ext cx="110199" cy="315900"/>
          <a:chOff x="-586994" y="1473505"/>
          <a:chExt cx="110154" cy="315890"/>
        </a:xfrm>
      </cdr:grpSpPr>
      <cdr:cxnSp macro="">
        <cdr:nvCxnSpPr>
          <cdr:cNvPr id="6" name="Straight Connector 5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1917" y="160835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" name="Isosceles Triangle 6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86994" y="1473505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0.51573</cdr:x>
      <cdr:y>0.42623</cdr:y>
    </cdr:from>
    <cdr:to>
      <cdr:x>0.52637</cdr:x>
      <cdr:y>0.50588</cdr:y>
    </cdr:to>
    <cdr:grpSp>
      <cdr:nvGrpSpPr>
        <cdr:cNvPr id="8" name="Group 7"/>
        <cdr:cNvGrpSpPr/>
      </cdr:nvGrpSpPr>
      <cdr:grpSpPr>
        <a:xfrm xmlns:a="http://schemas.openxmlformats.org/drawingml/2006/main">
          <a:off x="5336418" y="1690467"/>
          <a:ext cx="110096" cy="315899"/>
          <a:chOff x="-586994" y="1473505"/>
          <a:chExt cx="110154" cy="315890"/>
        </a:xfrm>
      </cdr:grpSpPr>
      <cdr:cxnSp macro="">
        <cdr:nvCxnSpPr>
          <cdr:cNvPr id="9" name="Straight Connector 8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1917" y="160835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" name="Isosceles Triangle 9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86994" y="1473505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0.70004</cdr:x>
      <cdr:y>0.41848</cdr:y>
    </cdr:from>
    <cdr:to>
      <cdr:x>0.71069</cdr:x>
      <cdr:y>0.49813</cdr:y>
    </cdr:to>
    <cdr:grpSp>
      <cdr:nvGrpSpPr>
        <cdr:cNvPr id="11" name="Group 10"/>
        <cdr:cNvGrpSpPr/>
      </cdr:nvGrpSpPr>
      <cdr:grpSpPr>
        <a:xfrm xmlns:a="http://schemas.openxmlformats.org/drawingml/2006/main">
          <a:off x="7243531" y="1659730"/>
          <a:ext cx="110199" cy="315899"/>
          <a:chOff x="-586994" y="1473505"/>
          <a:chExt cx="110154" cy="315890"/>
        </a:xfrm>
      </cdr:grpSpPr>
      <cdr:cxnSp macro="">
        <cdr:nvCxnSpPr>
          <cdr:cNvPr id="12" name="Straight Connector 11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1917" y="160835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3" name="Isosceles Triangle 12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86994" y="1473505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0.88441</cdr:x>
      <cdr:y>0.57294</cdr:y>
    </cdr:from>
    <cdr:to>
      <cdr:x>0.89505</cdr:x>
      <cdr:y>0.65259</cdr:y>
    </cdr:to>
    <cdr:grpSp>
      <cdr:nvGrpSpPr>
        <cdr:cNvPr id="14" name="Group 13"/>
        <cdr:cNvGrpSpPr/>
      </cdr:nvGrpSpPr>
      <cdr:grpSpPr>
        <a:xfrm xmlns:a="http://schemas.openxmlformats.org/drawingml/2006/main">
          <a:off x="9151264" y="2272332"/>
          <a:ext cx="110096" cy="315899"/>
          <a:chOff x="-586994" y="1473505"/>
          <a:chExt cx="110154" cy="315890"/>
        </a:xfrm>
      </cdr:grpSpPr>
      <cdr:cxnSp macro="">
        <cdr:nvCxnSpPr>
          <cdr:cNvPr id="15" name="Straight Connector 14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1917" y="160835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6" name="Isosceles Triangle 15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86994" y="1473505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0.16072</cdr:x>
      <cdr:y>0.71608</cdr:y>
    </cdr:from>
    <cdr:to>
      <cdr:x>0.23466</cdr:x>
      <cdr:y>0.77816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296AD6DF-8BF1-4CAE-AA32-50DDC6D7EA65}"/>
            </a:ext>
          </a:extLst>
        </cdr:cNvPr>
        <cdr:cNvSpPr/>
      </cdr:nvSpPr>
      <cdr:spPr>
        <a:xfrm xmlns:a="http://schemas.openxmlformats.org/drawingml/2006/main">
          <a:off x="1663069" y="2840043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-2.23%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0.28281</cdr:x>
      <cdr:y>0.6832</cdr:y>
    </cdr:from>
    <cdr:to>
      <cdr:x>0.35675</cdr:x>
      <cdr:y>0.74528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2926291" y="2709635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27.45%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0.33509</cdr:x>
      <cdr:y>0.66852</cdr:y>
    </cdr:from>
    <cdr:to>
      <cdr:x>0.40903</cdr:x>
      <cdr:y>0.7306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3467311" y="2651419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3.98%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0.46303</cdr:x>
      <cdr:y>0.57246</cdr:y>
    </cdr:from>
    <cdr:to>
      <cdr:x>0.53697</cdr:x>
      <cdr:y>0.63454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4791115" y="2270419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8.8%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0.52067</cdr:x>
      <cdr:y>0.55517</cdr:y>
    </cdr:from>
    <cdr:to>
      <cdr:x>0.59461</cdr:x>
      <cdr:y>0.61725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5387551" y="2201839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4.77%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0.64807</cdr:x>
      <cdr:y>0.68539</cdr:y>
    </cdr:from>
    <cdr:to>
      <cdr:x>0.72201</cdr:x>
      <cdr:y>0.74747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6705811" y="2718303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14.2%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0.70625</cdr:x>
      <cdr:y>0.67498</cdr:y>
    </cdr:from>
    <cdr:to>
      <cdr:x>0.78019</cdr:x>
      <cdr:y>0.73707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7307791" y="2677046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6.,35%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0.83439</cdr:x>
      <cdr:y>0.14977</cdr:y>
    </cdr:from>
    <cdr:to>
      <cdr:x>0.90833</cdr:x>
      <cdr:y>0.21186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8633671" y="594019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16.7%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0.88888</cdr:x>
      <cdr:y>0.12288</cdr:y>
    </cdr:from>
    <cdr:to>
      <cdr:x>0.96282</cdr:x>
      <cdr:y>0.18496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96AD6DF-8BF1-4CAE-AA32-50DDC6D7EA65}"/>
            </a:ext>
          </a:extLst>
        </cdr:cNvPr>
        <cdr:cNvSpPr/>
      </cdr:nvSpPr>
      <cdr:spPr>
        <a:xfrm xmlns:a="http://schemas.openxmlformats.org/drawingml/2006/main">
          <a:off x="9197551" y="487339"/>
          <a:ext cx="76508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k-MK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rPr>
            <a:t>3.75%</a:t>
          </a:r>
          <a:endParaRPr lang="en-US" altLang="ko-KR" sz="1000" dirty="0">
            <a:solidFill>
              <a:schemeClr val="tx1">
                <a:lumMod val="75000"/>
                <a:lumOff val="25000"/>
              </a:schemeClr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0.27537</cdr:x>
      <cdr:y>0.67442</cdr:y>
    </cdr:from>
    <cdr:to>
      <cdr:x>0.28602</cdr:x>
      <cdr:y>0.75407</cdr:y>
    </cdr:to>
    <cdr:grpSp>
      <cdr:nvGrpSpPr>
        <cdr:cNvPr id="14" name="Group 13"/>
        <cdr:cNvGrpSpPr/>
      </cdr:nvGrpSpPr>
      <cdr:grpSpPr>
        <a:xfrm xmlns:a="http://schemas.openxmlformats.org/drawingml/2006/main">
          <a:off x="2849339" y="2674811"/>
          <a:ext cx="110199" cy="315899"/>
          <a:chOff x="941732" y="1803477"/>
          <a:chExt cx="110154" cy="315890"/>
        </a:xfrm>
      </cdr:grpSpPr>
      <cdr:cxnSp macro="">
        <cdr:nvCxnSpPr>
          <cdr:cNvPr id="15" name="Straight Connector 14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6" name="Isosceles Triangle 15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0.46045</cdr:x>
      <cdr:y>0.55399</cdr:y>
    </cdr:from>
    <cdr:to>
      <cdr:x>0.4711</cdr:x>
      <cdr:y>0.63364</cdr:y>
    </cdr:to>
    <cdr:grpSp>
      <cdr:nvGrpSpPr>
        <cdr:cNvPr id="17" name="Group 16"/>
        <cdr:cNvGrpSpPr/>
      </cdr:nvGrpSpPr>
      <cdr:grpSpPr>
        <a:xfrm xmlns:a="http://schemas.openxmlformats.org/drawingml/2006/main">
          <a:off x="4764419" y="2197175"/>
          <a:ext cx="110199" cy="315899"/>
          <a:chOff x="941732" y="1803477"/>
          <a:chExt cx="110154" cy="315890"/>
        </a:xfrm>
      </cdr:grpSpPr>
      <cdr:cxnSp macro="">
        <cdr:nvCxnSpPr>
          <cdr:cNvPr id="18" name="Straight Connector 17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9" name="Isosceles Triangle 18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0.64824</cdr:x>
      <cdr:y>0.66859</cdr:y>
    </cdr:from>
    <cdr:to>
      <cdr:x>0.65888</cdr:x>
      <cdr:y>0.74824</cdr:y>
    </cdr:to>
    <cdr:grpSp>
      <cdr:nvGrpSpPr>
        <cdr:cNvPr id="20" name="Group 19"/>
        <cdr:cNvGrpSpPr/>
      </cdr:nvGrpSpPr>
      <cdr:grpSpPr>
        <a:xfrm xmlns:a="http://schemas.openxmlformats.org/drawingml/2006/main">
          <a:off x="6707540" y="2651689"/>
          <a:ext cx="110096" cy="315899"/>
          <a:chOff x="941732" y="1803477"/>
          <a:chExt cx="110154" cy="315890"/>
        </a:xfrm>
      </cdr:grpSpPr>
      <cdr:cxnSp macro="">
        <cdr:nvCxnSpPr>
          <cdr:cNvPr id="21" name="Straight Connector 20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Isosceles Triangle 21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0.83455</cdr:x>
      <cdr:y>0.20624</cdr:y>
    </cdr:from>
    <cdr:to>
      <cdr:x>0.8452</cdr:x>
      <cdr:y>0.28589</cdr:y>
    </cdr:to>
    <cdr:grpSp>
      <cdr:nvGrpSpPr>
        <cdr:cNvPr id="23" name="Group 22"/>
        <cdr:cNvGrpSpPr/>
      </cdr:nvGrpSpPr>
      <cdr:grpSpPr>
        <a:xfrm xmlns:a="http://schemas.openxmlformats.org/drawingml/2006/main">
          <a:off x="8635348" y="817967"/>
          <a:ext cx="110198" cy="315899"/>
          <a:chOff x="941732" y="1803477"/>
          <a:chExt cx="110154" cy="315890"/>
        </a:xfrm>
      </cdr:grpSpPr>
      <cdr:cxnSp macro="">
        <cdr:nvCxnSpPr>
          <cdr:cNvPr id="24" name="Straight Connector 23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996809" y="193832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5" name="Isosceles Triangle 24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941732" y="180347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0.33968</cdr:x>
      <cdr:y>0.63459</cdr:y>
    </cdr:from>
    <cdr:to>
      <cdr:x>0.35032</cdr:x>
      <cdr:y>0.71424</cdr:y>
    </cdr:to>
    <cdr:grpSp>
      <cdr:nvGrpSpPr>
        <cdr:cNvPr id="26" name="Group 25"/>
        <cdr:cNvGrpSpPr/>
      </cdr:nvGrpSpPr>
      <cdr:grpSpPr>
        <a:xfrm xmlns:a="http://schemas.openxmlformats.org/drawingml/2006/main">
          <a:off x="3514774" y="2516842"/>
          <a:ext cx="110096" cy="315899"/>
          <a:chOff x="-965894" y="932153"/>
          <a:chExt cx="110154" cy="315890"/>
        </a:xfrm>
      </cdr:grpSpPr>
      <cdr:cxnSp macro="">
        <cdr:nvCxnSpPr>
          <cdr:cNvPr id="27" name="Straight Connector 26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910817" y="1067000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Isosceles Triangle 27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965894" y="932153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0.51991</cdr:x>
      <cdr:y>0.53219</cdr:y>
    </cdr:from>
    <cdr:to>
      <cdr:x>0.53056</cdr:x>
      <cdr:y>0.61184</cdr:y>
    </cdr:to>
    <cdr:grpSp>
      <cdr:nvGrpSpPr>
        <cdr:cNvPr id="29" name="Group 28"/>
        <cdr:cNvGrpSpPr/>
      </cdr:nvGrpSpPr>
      <cdr:grpSpPr>
        <a:xfrm xmlns:a="http://schemas.openxmlformats.org/drawingml/2006/main">
          <a:off x="5379670" y="2110714"/>
          <a:ext cx="110199" cy="315899"/>
          <a:chOff x="-5446540" y="-652549"/>
          <a:chExt cx="110154" cy="315890"/>
        </a:xfrm>
      </cdr:grpSpPr>
      <cdr:cxnSp macro="">
        <cdr:nvCxnSpPr>
          <cdr:cNvPr id="30" name="Straight Connector 29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5391463" y="-517702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Isosceles Triangle 30">
            <a:extLst xmlns:a="http://schemas.openxmlformats.org/drawingml/2006/main">
              <a:ext uri="{FF2B5EF4-FFF2-40B4-BE49-F238E27FC236}">
  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5446540" y="-652549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0.70568</cdr:x>
      <cdr:y>0.63459</cdr:y>
    </cdr:from>
    <cdr:to>
      <cdr:x>0.71633</cdr:x>
      <cdr:y>0.71424</cdr:y>
    </cdr:to>
    <cdr:grpSp>
      <cdr:nvGrpSpPr>
        <cdr:cNvPr id="32" name="Group 31"/>
        <cdr:cNvGrpSpPr/>
      </cdr:nvGrpSpPr>
      <cdr:grpSpPr>
        <a:xfrm xmlns:a="http://schemas.openxmlformats.org/drawingml/2006/main">
          <a:off x="7301890" y="2516842"/>
          <a:ext cx="110199" cy="315899"/>
          <a:chOff x="-4824068" y="955251"/>
          <a:chExt cx="110154" cy="315890"/>
        </a:xfrm>
      </cdr:grpSpPr>
      <cdr:cxnSp macro="">
        <cdr:nvCxnSpPr>
          <cdr:cNvPr id="33" name="Straight Connector 32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4768991" y="1090098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4" name="Isosceles Triangle 33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4824068" y="955251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  <cdr:relSizeAnchor xmlns:cdr="http://schemas.openxmlformats.org/drawingml/2006/chartDrawing">
    <cdr:from>
      <cdr:x>0.88979</cdr:x>
      <cdr:y>0.10633</cdr:y>
    </cdr:from>
    <cdr:to>
      <cdr:x>0.90043</cdr:x>
      <cdr:y>0.18598</cdr:y>
    </cdr:to>
    <cdr:grpSp>
      <cdr:nvGrpSpPr>
        <cdr:cNvPr id="35" name="Group 34"/>
        <cdr:cNvGrpSpPr/>
      </cdr:nvGrpSpPr>
      <cdr:grpSpPr>
        <a:xfrm xmlns:a="http://schemas.openxmlformats.org/drawingml/2006/main">
          <a:off x="9206933" y="421714"/>
          <a:ext cx="110095" cy="315900"/>
          <a:chOff x="-6751928" y="2788997"/>
          <a:chExt cx="110154" cy="315890"/>
        </a:xfrm>
      </cdr:grpSpPr>
      <cdr:cxnSp macro="">
        <cdr:nvCxnSpPr>
          <cdr:cNvPr id="36" name="Straight Connector 35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97CA3C99-15DA-4842-B713-CB54C839AD2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V="1">
            <a:off x="-6696851" y="2923844"/>
            <a:ext cx="0" cy="181043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chemeClr val="accent6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7" name="Isosceles Triangle 36">
            <a:extLst xmlns:a="http://schemas.openxmlformats.org/drawingml/2006/main">
              <a:ext uri="{FF2B5EF4-FFF2-40B4-BE49-F238E27FC236}">
  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A839938D-F717-47E5-96A8-957C2B4A32E8}"/>
              </a:ext>
            </a:extLst>
          </cdr:cNvPr>
          <cdr:cNvSpPr/>
        </cdr:nvSpPr>
        <cdr:spPr>
          <a:xfrm xmlns:a="http://schemas.openxmlformats.org/drawingml/2006/main">
            <a:off x="-6751928" y="2788997"/>
            <a:ext cx="110154" cy="9496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accent6"/>
          </a:solidFill>
          <a:ln xmlns:a="http://schemas.openxmlformats.org/drawingml/2006/main">
            <a:noFill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ko-KR" altLang="en-US" sz="270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video" Target="https://www.youtube.com/embed/yjhu-52q4S8" TargetMode="Externa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41.jpeg"/><Relationship Id="rId2" Type="http://schemas.openxmlformats.org/officeDocument/2006/relationships/video" Target="https://www.youtube.com/embed/MoYAaPkpPzg" TargetMode="External"/><Relationship Id="rId1" Type="http://schemas.openxmlformats.org/officeDocument/2006/relationships/video" Target="https://www.youtube.com/embed/K0GwWW4ds4g" TargetMode="External"/><Relationship Id="rId6" Type="http://schemas.openxmlformats.org/officeDocument/2006/relationships/video" Target="https://www.youtube.com/embed/TaH6vlNnNIg" TargetMode="External"/><Relationship Id="rId11" Type="http://schemas.openxmlformats.org/officeDocument/2006/relationships/image" Target="../media/image40.jpeg"/><Relationship Id="rId5" Type="http://schemas.openxmlformats.org/officeDocument/2006/relationships/video" Target="https://www.youtube.com/embed/yj0AuB3PWqM" TargetMode="External"/><Relationship Id="rId10" Type="http://schemas.openxmlformats.org/officeDocument/2006/relationships/image" Target="../media/image39.jpeg"/><Relationship Id="rId4" Type="http://schemas.openxmlformats.org/officeDocument/2006/relationships/video" Target="https://www.youtube.com/embed/rtEeNJ4fhW0" TargetMode="External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tlVtNzsgJUk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6FA59F3-E073-4F46-B7FA-A713C48ECE86}"/>
              </a:ext>
            </a:extLst>
          </p:cNvPr>
          <p:cNvGrpSpPr/>
          <p:nvPr/>
        </p:nvGrpSpPr>
        <p:grpSpPr>
          <a:xfrm>
            <a:off x="6392291" y="2046013"/>
            <a:ext cx="5117069" cy="2998447"/>
            <a:chOff x="2687161" y="3731096"/>
            <a:chExt cx="5166594" cy="3027467"/>
          </a:xfrm>
          <a:solidFill>
            <a:schemeClr val="accent1">
              <a:alpha val="92000"/>
            </a:schemeClr>
          </a:solidFill>
        </p:grpSpPr>
        <p:sp>
          <p:nvSpPr>
            <p:cNvPr id="25" name="Freeform: Shape 3">
              <a:extLst>
                <a:ext uri="{FF2B5EF4-FFF2-40B4-BE49-F238E27FC236}">
                  <a16:creationId xmlns="" xmlns:a16="http://schemas.microsoft.com/office/drawing/2014/main" id="{2A4D72C7-786E-4303-80DF-0E9BA292C4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="" xmlns:a16="http://schemas.microsoft.com/office/drawing/2014/main" id="{CCAAA87E-2C45-497D-8338-E6022A50E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="" xmlns:a16="http://schemas.microsoft.com/office/drawing/2014/main" id="{AA4AE20D-E4FC-4C5D-8858-50222A399E4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">
              <a:extLst>
                <a:ext uri="{FF2B5EF4-FFF2-40B4-BE49-F238E27FC236}">
                  <a16:creationId xmlns="" xmlns:a16="http://schemas.microsoft.com/office/drawing/2014/main" id="{FBB78583-F8DF-426F-9250-7CD4BE6F9C7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">
              <a:extLst>
                <a:ext uri="{FF2B5EF4-FFF2-40B4-BE49-F238E27FC236}">
                  <a16:creationId xmlns="" xmlns:a16="http://schemas.microsoft.com/office/drawing/2014/main" id="{8098B1C0-8CE6-40CE-89ED-BB34F572131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8">
              <a:extLst>
                <a:ext uri="{FF2B5EF4-FFF2-40B4-BE49-F238E27FC236}">
                  <a16:creationId xmlns="" xmlns:a16="http://schemas.microsoft.com/office/drawing/2014/main" id="{AECB4EF9-36BA-4A45-AE7A-4AC8CFC9330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9">
              <a:extLst>
                <a:ext uri="{FF2B5EF4-FFF2-40B4-BE49-F238E27FC236}">
                  <a16:creationId xmlns="" xmlns:a16="http://schemas.microsoft.com/office/drawing/2014/main" id="{971BB654-5BA7-4634-B184-6844820984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">
              <a:extLst>
                <a:ext uri="{FF2B5EF4-FFF2-40B4-BE49-F238E27FC236}">
                  <a16:creationId xmlns="" xmlns:a16="http://schemas.microsoft.com/office/drawing/2014/main" id="{A8CFC137-CDD6-44B9-8513-77ADCBEFB5E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">
              <a:extLst>
                <a:ext uri="{FF2B5EF4-FFF2-40B4-BE49-F238E27FC236}">
                  <a16:creationId xmlns="" xmlns:a16="http://schemas.microsoft.com/office/drawing/2014/main" id="{6F9BBA72-E0F8-4C52-8633-9384430075F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2">
              <a:extLst>
                <a:ext uri="{FF2B5EF4-FFF2-40B4-BE49-F238E27FC236}">
                  <a16:creationId xmlns="" xmlns:a16="http://schemas.microsoft.com/office/drawing/2014/main" id="{F81C9FC0-25B5-42C5-AAD3-F838CCD91EF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="" xmlns:a16="http://schemas.microsoft.com/office/drawing/2014/main" id="{530AB0DE-48C6-40A6-9E33-B0C1B272639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="" xmlns:a16="http://schemas.microsoft.com/office/drawing/2014/main" id="{B6B00D6A-8551-49A3-8510-AD0D8DB6EC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="" xmlns:a16="http://schemas.microsoft.com/office/drawing/2014/main" id="{9DEE591E-8A66-445A-943E-236F1017C1D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="" xmlns:a16="http://schemas.microsoft.com/office/drawing/2014/main" id="{B2AA9740-DAE5-476C-AFA5-BA7CAA3A7C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="" xmlns:a16="http://schemas.microsoft.com/office/drawing/2014/main" id="{7AFEA59A-7DE0-4062-9255-6F50FC3F313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8">
              <a:extLst>
                <a:ext uri="{FF2B5EF4-FFF2-40B4-BE49-F238E27FC236}">
                  <a16:creationId xmlns="" xmlns:a16="http://schemas.microsoft.com/office/drawing/2014/main" id="{13DC0989-825A-433F-9242-150C214C8ED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">
              <a:extLst>
                <a:ext uri="{FF2B5EF4-FFF2-40B4-BE49-F238E27FC236}">
                  <a16:creationId xmlns="" xmlns:a16="http://schemas.microsoft.com/office/drawing/2014/main" id="{529FBA44-A5D0-4574-B518-A75986AD0D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="" xmlns:a16="http://schemas.microsoft.com/office/drawing/2014/main" id="{9FC03BCE-3F5D-48AE-AA6D-2FEA7E680AA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1">
              <a:extLst>
                <a:ext uri="{FF2B5EF4-FFF2-40B4-BE49-F238E27FC236}">
                  <a16:creationId xmlns="" xmlns:a16="http://schemas.microsoft.com/office/drawing/2014/main" id="{7EFAC7A4-40CC-418F-AF47-69EE0BAD32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2">
              <a:extLst>
                <a:ext uri="{FF2B5EF4-FFF2-40B4-BE49-F238E27FC236}">
                  <a16:creationId xmlns="" xmlns:a16="http://schemas.microsoft.com/office/drawing/2014/main" id="{96F0760E-C967-4B24-A356-8FD769425FA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3">
              <a:extLst>
                <a:ext uri="{FF2B5EF4-FFF2-40B4-BE49-F238E27FC236}">
                  <a16:creationId xmlns="" xmlns:a16="http://schemas.microsoft.com/office/drawing/2014/main" id="{6A67FBEB-7A5A-4816-B2A9-1484AA28287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4">
              <a:extLst>
                <a:ext uri="{FF2B5EF4-FFF2-40B4-BE49-F238E27FC236}">
                  <a16:creationId xmlns="" xmlns:a16="http://schemas.microsoft.com/office/drawing/2014/main" id="{56387C87-62AC-459D-9C53-BB7BB669B03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5">
              <a:extLst>
                <a:ext uri="{FF2B5EF4-FFF2-40B4-BE49-F238E27FC236}">
                  <a16:creationId xmlns="" xmlns:a16="http://schemas.microsoft.com/office/drawing/2014/main" id="{3509E9F2-5B26-4065-99D3-2D6ED41B563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6">
              <a:extLst>
                <a:ext uri="{FF2B5EF4-FFF2-40B4-BE49-F238E27FC236}">
                  <a16:creationId xmlns="" xmlns:a16="http://schemas.microsoft.com/office/drawing/2014/main" id="{913858B6-C6EA-4DDE-AACB-CE68986449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="" xmlns:a16="http://schemas.microsoft.com/office/drawing/2014/main" id="{694571B7-F461-418C-B7ED-4BA3F275C56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="" xmlns:a16="http://schemas.microsoft.com/office/drawing/2014/main" id="{ACF3781E-5F84-4E24-B002-43501BC30E47}"/>
                </a:ext>
              </a:extLst>
            </p:cNvPr>
            <p:cNvSpPr/>
            <p:nvPr/>
          </p:nvSpPr>
          <p:spPr>
            <a:xfrm>
              <a:off x="4885895" y="3959585"/>
              <a:ext cx="2967860" cy="2340760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="" xmlns:a16="http://schemas.microsoft.com/office/drawing/2014/main" id="{8ABE59F5-11B9-4C63-91C1-1F69041D17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="" xmlns:a16="http://schemas.microsoft.com/office/drawing/2014/main" id="{2DAE2F8F-6287-4200-90D3-3F130658926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="" xmlns:a16="http://schemas.microsoft.com/office/drawing/2014/main" id="{EA7B06E1-AAF5-4B74-B5DE-8AD86040BC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="" xmlns:a16="http://schemas.microsoft.com/office/drawing/2014/main" id="{0D339CEB-4133-477F-B5AA-25BADEFC07A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="" xmlns:a16="http://schemas.microsoft.com/office/drawing/2014/main" id="{74A897CF-EACD-4430-9EF3-7025AC7EDE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="" xmlns:a16="http://schemas.microsoft.com/office/drawing/2014/main" id="{5169197E-8A92-47BA-AAFC-37A35837F2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="" xmlns:a16="http://schemas.microsoft.com/office/drawing/2014/main" id="{1C559FFE-7BDD-40FB-9167-31896F9321D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="" xmlns:a16="http://schemas.microsoft.com/office/drawing/2014/main" id="{F337A70C-AB73-4FEF-81B8-A4E2D1CBB11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="" xmlns:a16="http://schemas.microsoft.com/office/drawing/2014/main" id="{E07C94A2-DFF5-4B22-A157-E6B3767F0BF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="" xmlns:a16="http://schemas.microsoft.com/office/drawing/2014/main" id="{E3FE0433-AFE1-469E-BC54-16243BA0ED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="" xmlns:a16="http://schemas.microsoft.com/office/drawing/2014/main" id="{40F8A025-B464-49AB-8C12-BFEEAE99886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">
              <a:extLst>
                <a:ext uri="{FF2B5EF4-FFF2-40B4-BE49-F238E27FC236}">
                  <a16:creationId xmlns="" xmlns:a16="http://schemas.microsoft.com/office/drawing/2014/main" id="{51C8CDAD-EA14-401A-A36D-12ED3E8DD01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="" xmlns:a16="http://schemas.microsoft.com/office/drawing/2014/main" id="{51B81AE1-1000-4621-BAD3-955A315D059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2">
              <a:extLst>
                <a:ext uri="{FF2B5EF4-FFF2-40B4-BE49-F238E27FC236}">
                  <a16:creationId xmlns="" xmlns:a16="http://schemas.microsoft.com/office/drawing/2014/main" id="{62C0E64E-7C9C-42FD-9255-CA65555359C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="" xmlns:a16="http://schemas.microsoft.com/office/drawing/2014/main" id="{AF85C258-8F2A-4714-A8F7-EB86E1F14D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4">
              <a:extLst>
                <a:ext uri="{FF2B5EF4-FFF2-40B4-BE49-F238E27FC236}">
                  <a16:creationId xmlns="" xmlns:a16="http://schemas.microsoft.com/office/drawing/2014/main" id="{78050515-2309-412D-A995-BE765B1FBF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5">
              <a:extLst>
                <a:ext uri="{FF2B5EF4-FFF2-40B4-BE49-F238E27FC236}">
                  <a16:creationId xmlns="" xmlns:a16="http://schemas.microsoft.com/office/drawing/2014/main" id="{1DBB913E-20FE-4F26-A1B1-EF94B011222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="" xmlns:a16="http://schemas.microsoft.com/office/drawing/2014/main" id="{067520FE-5A72-4764-BF12-21125584EA9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="" xmlns:a16="http://schemas.microsoft.com/office/drawing/2014/main" id="{15F2CB36-0103-4384-B946-0D82B89B4C8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8">
              <a:extLst>
                <a:ext uri="{FF2B5EF4-FFF2-40B4-BE49-F238E27FC236}">
                  <a16:creationId xmlns="" xmlns:a16="http://schemas.microsoft.com/office/drawing/2014/main" id="{ADE4DAF5-FC5A-4D76-9A49-E82ED3ACF1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="" xmlns:a16="http://schemas.microsoft.com/office/drawing/2014/main" id="{CA1012B8-DEDE-4A5F-8D5F-A067E3D1D97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0">
              <a:extLst>
                <a:ext uri="{FF2B5EF4-FFF2-40B4-BE49-F238E27FC236}">
                  <a16:creationId xmlns="" xmlns:a16="http://schemas.microsoft.com/office/drawing/2014/main" id="{7EB94BA0-D74C-475D-ADC6-432B41AD3D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51">
              <a:extLst>
                <a:ext uri="{FF2B5EF4-FFF2-40B4-BE49-F238E27FC236}">
                  <a16:creationId xmlns="" xmlns:a16="http://schemas.microsoft.com/office/drawing/2014/main" id="{FE265B84-67E3-4624-B79D-39C4101076C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2">
              <a:extLst>
                <a:ext uri="{FF2B5EF4-FFF2-40B4-BE49-F238E27FC236}">
                  <a16:creationId xmlns="" xmlns:a16="http://schemas.microsoft.com/office/drawing/2014/main" id="{CF4FAE8E-1B0B-4E6F-AF76-BA8E4D0806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3">
              <a:extLst>
                <a:ext uri="{FF2B5EF4-FFF2-40B4-BE49-F238E27FC236}">
                  <a16:creationId xmlns="" xmlns:a16="http://schemas.microsoft.com/office/drawing/2014/main" id="{58066B31-1DBD-463B-ACBB-EB2E122BD1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54">
              <a:extLst>
                <a:ext uri="{FF2B5EF4-FFF2-40B4-BE49-F238E27FC236}">
                  <a16:creationId xmlns="" xmlns:a16="http://schemas.microsoft.com/office/drawing/2014/main" id="{CA95113C-00C2-49BE-A0E5-517E2DCC487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55">
              <a:extLst>
                <a:ext uri="{FF2B5EF4-FFF2-40B4-BE49-F238E27FC236}">
                  <a16:creationId xmlns="" xmlns:a16="http://schemas.microsoft.com/office/drawing/2014/main" id="{47C9D26C-DC26-481E-8BAF-D9FDAE37A4C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56">
              <a:extLst>
                <a:ext uri="{FF2B5EF4-FFF2-40B4-BE49-F238E27FC236}">
                  <a16:creationId xmlns="" xmlns:a16="http://schemas.microsoft.com/office/drawing/2014/main" id="{24136ED4-FFB9-4F80-800F-922F6CBF2F1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57">
              <a:extLst>
                <a:ext uri="{FF2B5EF4-FFF2-40B4-BE49-F238E27FC236}">
                  <a16:creationId xmlns="" xmlns:a16="http://schemas.microsoft.com/office/drawing/2014/main" id="{6EA41AB4-15B4-4EFE-8EF8-6352C7ADB8B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58">
              <a:extLst>
                <a:ext uri="{FF2B5EF4-FFF2-40B4-BE49-F238E27FC236}">
                  <a16:creationId xmlns="" xmlns:a16="http://schemas.microsoft.com/office/drawing/2014/main" id="{292D952E-8F4D-4235-9124-89C25006D82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59">
              <a:extLst>
                <a:ext uri="{FF2B5EF4-FFF2-40B4-BE49-F238E27FC236}">
                  <a16:creationId xmlns="" xmlns:a16="http://schemas.microsoft.com/office/drawing/2014/main" id="{0574D9E3-DD28-4601-A9D7-79FA435F9FE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60">
              <a:extLst>
                <a:ext uri="{FF2B5EF4-FFF2-40B4-BE49-F238E27FC236}">
                  <a16:creationId xmlns="" xmlns:a16="http://schemas.microsoft.com/office/drawing/2014/main" id="{273A955F-6F5A-4066-8446-7F62F8AA391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61">
              <a:extLst>
                <a:ext uri="{FF2B5EF4-FFF2-40B4-BE49-F238E27FC236}">
                  <a16:creationId xmlns="" xmlns:a16="http://schemas.microsoft.com/office/drawing/2014/main" id="{0C513ACF-C816-4D65-9CF8-09FD34D7F3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62">
              <a:extLst>
                <a:ext uri="{FF2B5EF4-FFF2-40B4-BE49-F238E27FC236}">
                  <a16:creationId xmlns="" xmlns:a16="http://schemas.microsoft.com/office/drawing/2014/main" id="{1B802840-82D4-42FE-909A-5C40298350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63">
              <a:extLst>
                <a:ext uri="{FF2B5EF4-FFF2-40B4-BE49-F238E27FC236}">
                  <a16:creationId xmlns="" xmlns:a16="http://schemas.microsoft.com/office/drawing/2014/main" id="{11957BC3-9035-4D6C-AA44-BDB0AB6EE19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64">
              <a:extLst>
                <a:ext uri="{FF2B5EF4-FFF2-40B4-BE49-F238E27FC236}">
                  <a16:creationId xmlns="" xmlns:a16="http://schemas.microsoft.com/office/drawing/2014/main" id="{DBB595DB-616B-4E5E-BEDF-4CA86641A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="" xmlns:a16="http://schemas.microsoft.com/office/drawing/2014/main" id="{40A2CEF3-AB2C-4EA1-92F4-819FAF313E1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66">
              <a:extLst>
                <a:ext uri="{FF2B5EF4-FFF2-40B4-BE49-F238E27FC236}">
                  <a16:creationId xmlns="" xmlns:a16="http://schemas.microsoft.com/office/drawing/2014/main" id="{C0E7E93A-500F-4581-9612-B59F9059DE9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67">
              <a:extLst>
                <a:ext uri="{FF2B5EF4-FFF2-40B4-BE49-F238E27FC236}">
                  <a16:creationId xmlns="" xmlns:a16="http://schemas.microsoft.com/office/drawing/2014/main" id="{D03569D1-A1AA-49DD-8077-F261D17FF27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68">
              <a:extLst>
                <a:ext uri="{FF2B5EF4-FFF2-40B4-BE49-F238E27FC236}">
                  <a16:creationId xmlns="" xmlns:a16="http://schemas.microsoft.com/office/drawing/2014/main" id="{4F5C73C8-F551-4EB3-BB23-92FDA7DD7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69">
              <a:extLst>
                <a:ext uri="{FF2B5EF4-FFF2-40B4-BE49-F238E27FC236}">
                  <a16:creationId xmlns="" xmlns:a16="http://schemas.microsoft.com/office/drawing/2014/main" id="{63332462-53D3-434F-B737-9CD3F80193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70">
              <a:extLst>
                <a:ext uri="{FF2B5EF4-FFF2-40B4-BE49-F238E27FC236}">
                  <a16:creationId xmlns="" xmlns:a16="http://schemas.microsoft.com/office/drawing/2014/main" id="{B1E6AC8D-7697-4840-A145-297D00F98A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71">
              <a:extLst>
                <a:ext uri="{FF2B5EF4-FFF2-40B4-BE49-F238E27FC236}">
                  <a16:creationId xmlns="" xmlns:a16="http://schemas.microsoft.com/office/drawing/2014/main" id="{B43BA867-BD7A-4DAF-9811-5A05F03241C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72">
              <a:extLst>
                <a:ext uri="{FF2B5EF4-FFF2-40B4-BE49-F238E27FC236}">
                  <a16:creationId xmlns="" xmlns:a16="http://schemas.microsoft.com/office/drawing/2014/main" id="{F8483C8D-F4BC-4426-98F5-0B65F0A3CB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73">
              <a:extLst>
                <a:ext uri="{FF2B5EF4-FFF2-40B4-BE49-F238E27FC236}">
                  <a16:creationId xmlns="" xmlns:a16="http://schemas.microsoft.com/office/drawing/2014/main" id="{A1501346-95CE-4845-A90A-C7F2B536155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74">
              <a:extLst>
                <a:ext uri="{FF2B5EF4-FFF2-40B4-BE49-F238E27FC236}">
                  <a16:creationId xmlns="" xmlns:a16="http://schemas.microsoft.com/office/drawing/2014/main" id="{23EB979A-6DFC-4A80-9E40-0BD60C33AA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75">
              <a:extLst>
                <a:ext uri="{FF2B5EF4-FFF2-40B4-BE49-F238E27FC236}">
                  <a16:creationId xmlns="" xmlns:a16="http://schemas.microsoft.com/office/drawing/2014/main" id="{04F14F8D-FA8F-4829-9FF3-3EA528384A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76">
              <a:extLst>
                <a:ext uri="{FF2B5EF4-FFF2-40B4-BE49-F238E27FC236}">
                  <a16:creationId xmlns="" xmlns:a16="http://schemas.microsoft.com/office/drawing/2014/main" id="{3D78F20D-77B5-4A0F-A7E2-F0EB19291EF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77">
              <a:extLst>
                <a:ext uri="{FF2B5EF4-FFF2-40B4-BE49-F238E27FC236}">
                  <a16:creationId xmlns="" xmlns:a16="http://schemas.microsoft.com/office/drawing/2014/main" id="{DAE8E07F-D30F-4563-AC69-1E4FC8A0DC2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78">
              <a:extLst>
                <a:ext uri="{FF2B5EF4-FFF2-40B4-BE49-F238E27FC236}">
                  <a16:creationId xmlns="" xmlns:a16="http://schemas.microsoft.com/office/drawing/2014/main" id="{B19EAE21-2FAE-4F20-B5E5-4E5480D7ACB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79">
              <a:extLst>
                <a:ext uri="{FF2B5EF4-FFF2-40B4-BE49-F238E27FC236}">
                  <a16:creationId xmlns="" xmlns:a16="http://schemas.microsoft.com/office/drawing/2014/main" id="{5E8741A7-99A0-4B54-B2A2-5C80F015A4D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80">
              <a:extLst>
                <a:ext uri="{FF2B5EF4-FFF2-40B4-BE49-F238E27FC236}">
                  <a16:creationId xmlns="" xmlns:a16="http://schemas.microsoft.com/office/drawing/2014/main" id="{3A0B8480-8583-4377-BE35-B5F0C052065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81">
              <a:extLst>
                <a:ext uri="{FF2B5EF4-FFF2-40B4-BE49-F238E27FC236}">
                  <a16:creationId xmlns="" xmlns:a16="http://schemas.microsoft.com/office/drawing/2014/main" id="{99863F3A-6FC7-46D8-B277-D257CA96C2E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82">
              <a:extLst>
                <a:ext uri="{FF2B5EF4-FFF2-40B4-BE49-F238E27FC236}">
                  <a16:creationId xmlns="" xmlns:a16="http://schemas.microsoft.com/office/drawing/2014/main" id="{937A59D4-F4C9-4503-950D-7A6CAD93F0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83">
              <a:extLst>
                <a:ext uri="{FF2B5EF4-FFF2-40B4-BE49-F238E27FC236}">
                  <a16:creationId xmlns="" xmlns:a16="http://schemas.microsoft.com/office/drawing/2014/main" id="{578BEAA7-BE38-4097-81C9-E44D7957604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E0D97341-5068-471B-9B86-98D96FA9E98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85">
              <a:extLst>
                <a:ext uri="{FF2B5EF4-FFF2-40B4-BE49-F238E27FC236}">
                  <a16:creationId xmlns="" xmlns:a16="http://schemas.microsoft.com/office/drawing/2014/main" id="{BEFB8606-781F-4451-8523-C1D16E87551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86">
              <a:extLst>
                <a:ext uri="{FF2B5EF4-FFF2-40B4-BE49-F238E27FC236}">
                  <a16:creationId xmlns="" xmlns:a16="http://schemas.microsoft.com/office/drawing/2014/main" id="{EB6A8B9D-4C8C-4C93-BC9E-A35B2F61FA8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87">
              <a:extLst>
                <a:ext uri="{FF2B5EF4-FFF2-40B4-BE49-F238E27FC236}">
                  <a16:creationId xmlns="" xmlns:a16="http://schemas.microsoft.com/office/drawing/2014/main" id="{F52F99B6-724B-4721-B6D9-656D420C640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88">
              <a:extLst>
                <a:ext uri="{FF2B5EF4-FFF2-40B4-BE49-F238E27FC236}">
                  <a16:creationId xmlns="" xmlns:a16="http://schemas.microsoft.com/office/drawing/2014/main" id="{1E33B59A-C355-40B9-AB9C-4B44C94A5AB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89">
              <a:extLst>
                <a:ext uri="{FF2B5EF4-FFF2-40B4-BE49-F238E27FC236}">
                  <a16:creationId xmlns="" xmlns:a16="http://schemas.microsoft.com/office/drawing/2014/main" id="{56AB910B-9076-431E-96A4-FD258EA168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90">
              <a:extLst>
                <a:ext uri="{FF2B5EF4-FFF2-40B4-BE49-F238E27FC236}">
                  <a16:creationId xmlns="" xmlns:a16="http://schemas.microsoft.com/office/drawing/2014/main" id="{296BF5AC-4A30-4661-90F7-953904CA9CC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91">
              <a:extLst>
                <a:ext uri="{FF2B5EF4-FFF2-40B4-BE49-F238E27FC236}">
                  <a16:creationId xmlns="" xmlns:a16="http://schemas.microsoft.com/office/drawing/2014/main" id="{1FFEE4EF-87B9-464D-817A-E4602F3D7C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92">
              <a:extLst>
                <a:ext uri="{FF2B5EF4-FFF2-40B4-BE49-F238E27FC236}">
                  <a16:creationId xmlns="" xmlns:a16="http://schemas.microsoft.com/office/drawing/2014/main" id="{FB4DBF26-7D77-4F38-A70F-DCFFC876B82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93">
              <a:extLst>
                <a:ext uri="{FF2B5EF4-FFF2-40B4-BE49-F238E27FC236}">
                  <a16:creationId xmlns="" xmlns:a16="http://schemas.microsoft.com/office/drawing/2014/main" id="{F789D32A-202D-42FA-9326-8C723A26A0E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94">
              <a:extLst>
                <a:ext uri="{FF2B5EF4-FFF2-40B4-BE49-F238E27FC236}">
                  <a16:creationId xmlns="" xmlns:a16="http://schemas.microsoft.com/office/drawing/2014/main" id="{3A52AFA9-112C-4D22-B6D0-A8C7350F589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95">
              <a:extLst>
                <a:ext uri="{FF2B5EF4-FFF2-40B4-BE49-F238E27FC236}">
                  <a16:creationId xmlns="" xmlns:a16="http://schemas.microsoft.com/office/drawing/2014/main" id="{318F641E-5816-41B3-888B-AA0441A782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96">
              <a:extLst>
                <a:ext uri="{FF2B5EF4-FFF2-40B4-BE49-F238E27FC236}">
                  <a16:creationId xmlns="" xmlns:a16="http://schemas.microsoft.com/office/drawing/2014/main" id="{6FE75660-F0E2-4E20-84D9-51EE8CECCC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97">
              <a:extLst>
                <a:ext uri="{FF2B5EF4-FFF2-40B4-BE49-F238E27FC236}">
                  <a16:creationId xmlns="" xmlns:a16="http://schemas.microsoft.com/office/drawing/2014/main" id="{34E35D59-75AD-4CE4-94F4-748F90E53BA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98">
              <a:extLst>
                <a:ext uri="{FF2B5EF4-FFF2-40B4-BE49-F238E27FC236}">
                  <a16:creationId xmlns="" xmlns:a16="http://schemas.microsoft.com/office/drawing/2014/main" id="{5EFDB2DC-A6C6-412F-AD9F-189AA9F2766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99">
              <a:extLst>
                <a:ext uri="{FF2B5EF4-FFF2-40B4-BE49-F238E27FC236}">
                  <a16:creationId xmlns="" xmlns:a16="http://schemas.microsoft.com/office/drawing/2014/main" id="{631D377C-048F-4643-A802-7E5DC1B4D38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00">
              <a:extLst>
                <a:ext uri="{FF2B5EF4-FFF2-40B4-BE49-F238E27FC236}">
                  <a16:creationId xmlns="" xmlns:a16="http://schemas.microsoft.com/office/drawing/2014/main" id="{F71F2DD6-A802-4A92-A869-01D6EF81CF7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01">
              <a:extLst>
                <a:ext uri="{FF2B5EF4-FFF2-40B4-BE49-F238E27FC236}">
                  <a16:creationId xmlns="" xmlns:a16="http://schemas.microsoft.com/office/drawing/2014/main" id="{0BF7403B-881F-409D-BE33-99CDB6F1AED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02">
              <a:extLst>
                <a:ext uri="{FF2B5EF4-FFF2-40B4-BE49-F238E27FC236}">
                  <a16:creationId xmlns="" xmlns:a16="http://schemas.microsoft.com/office/drawing/2014/main" id="{AEED0786-E1EC-4D23-8249-28FF5D1EB08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03">
              <a:extLst>
                <a:ext uri="{FF2B5EF4-FFF2-40B4-BE49-F238E27FC236}">
                  <a16:creationId xmlns="" xmlns:a16="http://schemas.microsoft.com/office/drawing/2014/main" id="{7C20C31B-A1FE-4B66-875D-86CB4FA16DA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04">
              <a:extLst>
                <a:ext uri="{FF2B5EF4-FFF2-40B4-BE49-F238E27FC236}">
                  <a16:creationId xmlns="" xmlns:a16="http://schemas.microsoft.com/office/drawing/2014/main" id="{EB57AECE-1155-4B89-B13B-8740A5626C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05">
              <a:extLst>
                <a:ext uri="{FF2B5EF4-FFF2-40B4-BE49-F238E27FC236}">
                  <a16:creationId xmlns="" xmlns:a16="http://schemas.microsoft.com/office/drawing/2014/main" id="{5ED8EE09-AED8-4107-9DC1-F8A48BD74A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06">
              <a:extLst>
                <a:ext uri="{FF2B5EF4-FFF2-40B4-BE49-F238E27FC236}">
                  <a16:creationId xmlns="" xmlns:a16="http://schemas.microsoft.com/office/drawing/2014/main" id="{392D2514-DA18-4E7F-B6C6-961DA9AD63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07">
              <a:extLst>
                <a:ext uri="{FF2B5EF4-FFF2-40B4-BE49-F238E27FC236}">
                  <a16:creationId xmlns="" xmlns:a16="http://schemas.microsoft.com/office/drawing/2014/main" id="{D30D6B49-89BA-418A-816B-BDA037C6421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08">
              <a:extLst>
                <a:ext uri="{FF2B5EF4-FFF2-40B4-BE49-F238E27FC236}">
                  <a16:creationId xmlns="" xmlns:a16="http://schemas.microsoft.com/office/drawing/2014/main" id="{E70A1124-FFB0-448B-9EC0-46DC81E6F4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9">
              <a:extLst>
                <a:ext uri="{FF2B5EF4-FFF2-40B4-BE49-F238E27FC236}">
                  <a16:creationId xmlns="" xmlns:a16="http://schemas.microsoft.com/office/drawing/2014/main" id="{5F51ADB5-AF5E-48DD-8B09-4847F6A1CA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0">
              <a:extLst>
                <a:ext uri="{FF2B5EF4-FFF2-40B4-BE49-F238E27FC236}">
                  <a16:creationId xmlns="" xmlns:a16="http://schemas.microsoft.com/office/drawing/2014/main" id="{14C55653-F8DE-4B04-BB82-9527A1227D9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1">
              <a:extLst>
                <a:ext uri="{FF2B5EF4-FFF2-40B4-BE49-F238E27FC236}">
                  <a16:creationId xmlns="" xmlns:a16="http://schemas.microsoft.com/office/drawing/2014/main" id="{E1D4F9FC-D9DB-4293-B336-D104B37FADD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2">
              <a:extLst>
                <a:ext uri="{FF2B5EF4-FFF2-40B4-BE49-F238E27FC236}">
                  <a16:creationId xmlns="" xmlns:a16="http://schemas.microsoft.com/office/drawing/2014/main" id="{8A247063-FCB5-47C1-A4CA-BE3EC2371F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13">
              <a:extLst>
                <a:ext uri="{FF2B5EF4-FFF2-40B4-BE49-F238E27FC236}">
                  <a16:creationId xmlns="" xmlns:a16="http://schemas.microsoft.com/office/drawing/2014/main" id="{B6B4DF02-C7AC-4C49-A4FE-5D6D179A19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14">
              <a:extLst>
                <a:ext uri="{FF2B5EF4-FFF2-40B4-BE49-F238E27FC236}">
                  <a16:creationId xmlns="" xmlns:a16="http://schemas.microsoft.com/office/drawing/2014/main" id="{BE88C967-6BBE-4B91-A4B2-CD3551349E1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=""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868988" y="6323685"/>
            <a:ext cx="10626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www.northmacedonia-timeless.com                                                                                                                                                                                            www.tourismmacedonia.gov.mk 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748106" y="2576503"/>
            <a:ext cx="51520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6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Презентација</a:t>
            </a:r>
            <a:endParaRPr lang="ko-KR" altLang="en-US" sz="6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=""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1" y="4382801"/>
            <a:ext cx="3692511" cy="263835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>
            <a:off x="868987" y="3566517"/>
            <a:ext cx="4760498" cy="0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6109" y="1374488"/>
            <a:ext cx="5783195" cy="369332"/>
          </a:xfrm>
          <a:prstGeom prst="rect">
            <a:avLst/>
          </a:prstGeom>
        </p:spPr>
        <p:txBody>
          <a:bodyPr/>
          <a:lstStyle/>
          <a:p>
            <a:r>
              <a:rPr lang="mk-MK" sz="2000" dirty="0" smtClean="0">
                <a:solidFill>
                  <a:schemeClr val="bg2">
                    <a:lumMod val="25000"/>
                  </a:schemeClr>
                </a:solidFill>
              </a:rPr>
              <a:t>ДЕВИЗЕН ПРИЛИВ ОД ТУРИЗМОТ ВО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$USD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801055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2022590" y="4843142"/>
            <a:ext cx="765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26.49%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3080" y="6093665"/>
            <a:ext cx="10462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девизен прилив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201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 – 2019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                             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Министерство за Економија</a:t>
            </a:r>
            <a:endParaRPr lang="mk-MK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82489" y="4810459"/>
            <a:ext cx="110154" cy="315890"/>
            <a:chOff x="941732" y="1803477"/>
            <a:chExt cx="110154" cy="3158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2721722" y="4904717"/>
            <a:ext cx="45719" cy="131109"/>
            <a:chOff x="941732" y="1803477"/>
            <a:chExt cx="110154" cy="31589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8369304" y="1415271"/>
            <a:ext cx="513692" cy="28776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577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0" y="4942303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 БЛАГОДАРИМЕ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672781" y="5509710"/>
            <a:ext cx="484643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Агенција за промоција и поддршка на туризмот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3440369" y="4815153"/>
            <a:ext cx="5311259" cy="1173276"/>
          </a:xfrm>
          <a:prstGeom prst="frame">
            <a:avLst>
              <a:gd name="adj1" fmla="val 3293"/>
            </a:avLst>
          </a:prstGeom>
          <a:solidFill>
            <a:schemeClr val="accent2">
              <a:alpha val="9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K0GwWW4ds4g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177364" y="595406"/>
            <a:ext cx="3042024" cy="1711139"/>
          </a:xfrm>
          <a:prstGeom prst="rect">
            <a:avLst/>
          </a:prstGeom>
        </p:spPr>
      </p:pic>
      <p:pic>
        <p:nvPicPr>
          <p:cNvPr id="24" name="MoYAaPkpPzg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465463" y="595406"/>
            <a:ext cx="3035008" cy="1707192"/>
          </a:xfrm>
          <a:prstGeom prst="rect">
            <a:avLst/>
          </a:prstGeom>
        </p:spPr>
      </p:pic>
      <p:pic>
        <p:nvPicPr>
          <p:cNvPr id="25" name="yjhu-52q4S8"/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7746546" y="588099"/>
            <a:ext cx="3047999" cy="1714499"/>
          </a:xfrm>
          <a:prstGeom prst="rect">
            <a:avLst/>
          </a:prstGeom>
        </p:spPr>
      </p:pic>
      <p:pic>
        <p:nvPicPr>
          <p:cNvPr id="26" name="rtEeNJ4fhW0"/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1177364" y="2513853"/>
            <a:ext cx="3042688" cy="1711512"/>
          </a:xfrm>
          <a:prstGeom prst="rect">
            <a:avLst/>
          </a:prstGeom>
        </p:spPr>
      </p:pic>
      <p:pic>
        <p:nvPicPr>
          <p:cNvPr id="27" name="yj0AuB3PWqM"/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4465463" y="2513853"/>
            <a:ext cx="3042688" cy="1711512"/>
          </a:xfrm>
          <a:prstGeom prst="rect">
            <a:avLst/>
          </a:prstGeom>
        </p:spPr>
      </p:pic>
      <p:pic>
        <p:nvPicPr>
          <p:cNvPr id="28" name="TaH6vlNnNIg"/>
          <p:cNvPicPr>
            <a:picLocks noRot="1" noChangeAspect="1"/>
          </p:cNvPicPr>
          <p:nvPr>
            <a:videoFile r:link="rId6"/>
          </p:nvPr>
        </p:nvPicPr>
        <p:blipFill>
          <a:blip r:embed="rId13"/>
          <a:stretch>
            <a:fillRect/>
          </a:stretch>
        </p:blipFill>
        <p:spPr>
          <a:xfrm>
            <a:off x="7753562" y="2513853"/>
            <a:ext cx="3042688" cy="17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4">
            <a:extLst>
              <a:ext uri="{FF2B5EF4-FFF2-40B4-BE49-F238E27FC236}">
                <a16:creationId xmlns="" xmlns:a16="http://schemas.microsoft.com/office/drawing/2014/main" id="{B9668276-7FF8-49B7-B166-F65EC85CE1DF}"/>
              </a:ext>
            </a:extLst>
          </p:cNvPr>
          <p:cNvGrpSpPr/>
          <p:nvPr/>
        </p:nvGrpSpPr>
        <p:grpSpPr>
          <a:xfrm>
            <a:off x="6209555" y="2659549"/>
            <a:ext cx="4499387" cy="3538844"/>
            <a:chOff x="2444748" y="555045"/>
            <a:chExt cx="7282048" cy="5727454"/>
          </a:xfrm>
        </p:grpSpPr>
        <p:sp>
          <p:nvSpPr>
            <p:cNvPr id="12" name="Freeform: Shape 3">
              <a:extLst>
                <a:ext uri="{FF2B5EF4-FFF2-40B4-BE49-F238E27FC236}">
                  <a16:creationId xmlns="" xmlns:a16="http://schemas.microsoft.com/office/drawing/2014/main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="" xmlns:a16="http://schemas.microsoft.com/office/drawing/2014/main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="" xmlns:a16="http://schemas.microsoft.com/office/drawing/2014/main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="" xmlns:a16="http://schemas.microsoft.com/office/drawing/2014/main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="" xmlns:a16="http://schemas.microsoft.com/office/drawing/2014/main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="" xmlns:a16="http://schemas.microsoft.com/office/drawing/2014/main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="" xmlns:a16="http://schemas.microsoft.com/office/drawing/2014/main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="" xmlns:a16="http://schemas.microsoft.com/office/drawing/2014/main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61662" y="1683680"/>
            <a:ext cx="97130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Македонскиот активен туризам со ново видео се промовира на престижниот </a:t>
            </a:r>
            <a:endParaRPr lang="mk-MK" sz="2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“</a:t>
            </a:r>
            <a:r>
              <a:rPr lang="mk-M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Lonely Planet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”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938378" y="2897105"/>
            <a:ext cx="501125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just"/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Агенцијата за промоција и поддршка на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туризмот во </a:t>
            </a: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соработка со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Програмата </a:t>
            </a: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за зголемување на пазарната вработливост –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ИМЕ</a:t>
            </a: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поддржана од Швајцарската агенција за развој и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соработка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SDC</a:t>
            </a: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промовираа 10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те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промотивни видеа </a:t>
            </a:r>
            <a:r>
              <a:rPr lang="mk-MK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за поддршка на домашниот туризам. </a:t>
            </a:r>
            <a:endParaRPr lang="mk-MK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tlVtNzsgJUk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l="-7648" t="6233" r="-3466" b="8473"/>
          <a:stretch/>
        </p:blipFill>
        <p:spPr>
          <a:xfrm>
            <a:off x="6081697" y="2708403"/>
            <a:ext cx="4572119" cy="2632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061663" y="1562100"/>
            <a:ext cx="9713017" cy="90762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8176508" y="372299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7340264" y="1606123"/>
            <a:ext cx="4145867" cy="718173"/>
            <a:chOff x="6428660" y="655048"/>
            <a:chExt cx="5027719" cy="84433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3" y="1222383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Мадрид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428660" y="655048"/>
              <a:ext cx="4946526" cy="5078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altLang="ko-KR" sz="2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ФИТУР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863293" y="1507971"/>
            <a:ext cx="13027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01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7363503" y="2692995"/>
            <a:ext cx="4122627" cy="661317"/>
            <a:chOff x="6456843" y="2212286"/>
            <a:chExt cx="4999535" cy="7774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Љублана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456843" y="2212286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altLang="ko-KR" sz="2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Алпе Адриа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863293" y="2562694"/>
            <a:ext cx="1302702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7363500" y="3619090"/>
            <a:ext cx="4122631" cy="667563"/>
            <a:chOff x="6456840" y="3695340"/>
            <a:chExt cx="4999538" cy="78483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4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Истанбул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456840" y="3695340"/>
              <a:ext cx="4946527" cy="5078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altLang="ko-KR" sz="2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ЕМИТТ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863293" y="3496764"/>
            <a:ext cx="13027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03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863293" y="4507877"/>
            <a:ext cx="13027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04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="" xmlns:a16="http://schemas.microsoft.com/office/drawing/2014/main" id="{7743A25F-03FC-44F7-8250-3C453927250D}"/>
              </a:ext>
            </a:extLst>
          </p:cNvPr>
          <p:cNvSpPr/>
          <p:nvPr/>
        </p:nvSpPr>
        <p:spPr>
          <a:xfrm>
            <a:off x="447040" y="1432560"/>
            <a:ext cx="5252720" cy="5120640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8" y="1657902"/>
            <a:ext cx="2185170" cy="1226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95" y="1682662"/>
            <a:ext cx="2094392" cy="122521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7356200" y="4602316"/>
            <a:ext cx="4129929" cy="721338"/>
            <a:chOff x="6290784" y="5124147"/>
            <a:chExt cx="5008392" cy="84805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352650" y="5695204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Бугарија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290784" y="5124147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altLang="ko-KR" sz="2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ХОЛИДЕЈ СПА ЕКСПО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868661" y="5521966"/>
            <a:ext cx="13027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05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7356198" y="5608769"/>
            <a:ext cx="4129931" cy="667561"/>
            <a:chOff x="6508010" y="5185737"/>
            <a:chExt cx="5008393" cy="78483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69877" y="5693569"/>
              <a:ext cx="4946526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БЕЛГРАД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8010" y="5185737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mk-MK" altLang="ko-KR" sz="2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САЈАМ ТУРИЗМА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4"/>
          <a:stretch/>
        </p:blipFill>
        <p:spPr>
          <a:xfrm>
            <a:off x="714701" y="3108420"/>
            <a:ext cx="2168080" cy="1387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90" y="3140478"/>
            <a:ext cx="2101486" cy="14009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/>
          <a:stretch/>
        </p:blipFill>
        <p:spPr>
          <a:xfrm>
            <a:off x="697191" y="4736021"/>
            <a:ext cx="2166161" cy="15707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90" y="4768109"/>
            <a:ext cx="2101485" cy="15761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5863293" y="1105797"/>
            <a:ext cx="62067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УЧЕСТВО НА МЕЃУНАРОДНИ САЕМИ 2020 ГОДИНА</a:t>
            </a:r>
          </a:p>
        </p:txBody>
      </p:sp>
      <p:sp>
        <p:nvSpPr>
          <p:cNvPr id="37" name="Frame 36">
            <a:extLst>
              <a:ext uri="{FF2B5EF4-FFF2-40B4-BE49-F238E27FC236}">
                <a16:creationId xmlns=""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5863293" y="1047506"/>
            <a:ext cx="6206787" cy="47192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2F4851E-752F-4C16-A0BC-B3368A20B4CB}"/>
              </a:ext>
            </a:extLst>
          </p:cNvPr>
          <p:cNvGrpSpPr/>
          <p:nvPr/>
        </p:nvGrpSpPr>
        <p:grpSpPr>
          <a:xfrm>
            <a:off x="2253958" y="2820107"/>
            <a:ext cx="7417744" cy="2290941"/>
            <a:chOff x="2441453" y="2820107"/>
            <a:chExt cx="7400056" cy="229094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E042A89-4AA3-43AD-9DB1-F417B15F0EFB}"/>
                </a:ext>
              </a:extLst>
            </p:cNvPr>
            <p:cNvGrpSpPr/>
            <p:nvPr/>
          </p:nvGrpSpPr>
          <p:grpSpPr>
            <a:xfrm>
              <a:off x="2441453" y="3763018"/>
              <a:ext cx="7400056" cy="360040"/>
              <a:chOff x="914745" y="3763018"/>
              <a:chExt cx="8924574" cy="360040"/>
            </a:xfrm>
          </p:grpSpPr>
          <p:sp>
            <p:nvSpPr>
              <p:cNvPr id="9" name="직사각형 1">
                <a:extLst>
                  <a:ext uri="{FF2B5EF4-FFF2-40B4-BE49-F238E27FC236}">
                    <a16:creationId xmlns="" xmlns:a16="http://schemas.microsoft.com/office/drawing/2014/main" id="{241F91D7-31AC-47DE-B28A-D5536678B7CA}"/>
                  </a:ext>
                </a:extLst>
              </p:cNvPr>
              <p:cNvSpPr/>
              <p:nvPr/>
            </p:nvSpPr>
            <p:spPr>
              <a:xfrm>
                <a:off x="914745" y="3763018"/>
                <a:ext cx="2232000" cy="36004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400" b="1" dirty="0" smtClean="0"/>
                  <a:t>230</a:t>
                </a:r>
                <a:endParaRPr lang="ko-KR" altLang="en-US" sz="1400" b="1" dirty="0"/>
              </a:p>
            </p:txBody>
          </p:sp>
          <p:sp>
            <p:nvSpPr>
              <p:cNvPr id="10" name="직사각형 1">
                <a:extLst>
                  <a:ext uri="{FF2B5EF4-FFF2-40B4-BE49-F238E27FC236}">
                    <a16:creationId xmlns="" xmlns:a16="http://schemas.microsoft.com/office/drawing/2014/main" id="{0E55EC54-87DB-494A-B350-283ABAF43CCD}"/>
                  </a:ext>
                </a:extLst>
              </p:cNvPr>
              <p:cNvSpPr/>
              <p:nvPr/>
            </p:nvSpPr>
            <p:spPr>
              <a:xfrm>
                <a:off x="3149877" y="3763018"/>
                <a:ext cx="2232000" cy="36004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400" b="1" dirty="0" smtClean="0"/>
                  <a:t>17.235</a:t>
                </a:r>
                <a:endParaRPr lang="ko-KR" altLang="en-US" sz="1400" b="1" dirty="0"/>
              </a:p>
            </p:txBody>
          </p:sp>
          <p:sp>
            <p:nvSpPr>
              <p:cNvPr id="11" name="직사각형 1">
                <a:extLst>
                  <a:ext uri="{FF2B5EF4-FFF2-40B4-BE49-F238E27FC236}">
                    <a16:creationId xmlns="" xmlns:a16="http://schemas.microsoft.com/office/drawing/2014/main" id="{35D200E0-1C0B-433D-9A93-6FCEBCAC0919}"/>
                  </a:ext>
                </a:extLst>
              </p:cNvPr>
              <p:cNvSpPr/>
              <p:nvPr/>
            </p:nvSpPr>
            <p:spPr>
              <a:xfrm>
                <a:off x="5385009" y="3763018"/>
                <a:ext cx="2232000" cy="360040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400" b="1" dirty="0" smtClean="0"/>
                  <a:t>43.289</a:t>
                </a:r>
                <a:endParaRPr lang="ko-KR" altLang="en-US" sz="1400" b="1" dirty="0"/>
              </a:p>
            </p:txBody>
          </p:sp>
          <p:sp>
            <p:nvSpPr>
              <p:cNvPr id="12" name="직사각형 1">
                <a:extLst>
                  <a:ext uri="{FF2B5EF4-FFF2-40B4-BE49-F238E27FC236}">
                    <a16:creationId xmlns="" xmlns:a16="http://schemas.microsoft.com/office/drawing/2014/main" id="{52BDBC20-2106-4C6A-B589-6BD296577F17}"/>
                  </a:ext>
                </a:extLst>
              </p:cNvPr>
              <p:cNvSpPr/>
              <p:nvPr/>
            </p:nvSpPr>
            <p:spPr>
              <a:xfrm>
                <a:off x="7607319" y="3763018"/>
                <a:ext cx="2232000" cy="360040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400" b="1" dirty="0" smtClean="0"/>
                  <a:t>4.383</a:t>
                </a:r>
                <a:endParaRPr lang="ko-KR" altLang="en-US" sz="1400" b="1" dirty="0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EBEC200-E364-4EED-80AF-0033D4C69D36}"/>
                </a:ext>
              </a:extLst>
            </p:cNvPr>
            <p:cNvCxnSpPr/>
            <p:nvPr/>
          </p:nvCxnSpPr>
          <p:spPr>
            <a:xfrm flipH="1">
              <a:off x="2441453" y="4135077"/>
              <a:ext cx="0" cy="774154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3A8D787C-1C1D-4235-B3C2-37080FC8B58C}"/>
                </a:ext>
              </a:extLst>
            </p:cNvPr>
            <p:cNvCxnSpPr/>
            <p:nvPr/>
          </p:nvCxnSpPr>
          <p:spPr>
            <a:xfrm flipV="1">
              <a:off x="4312128" y="2820107"/>
              <a:ext cx="0" cy="93600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B354D7DB-3635-45E8-B9E5-9E64D1239A33}"/>
                </a:ext>
              </a:extLst>
            </p:cNvPr>
            <p:cNvCxnSpPr/>
            <p:nvPr/>
          </p:nvCxnSpPr>
          <p:spPr>
            <a:xfrm rot="10800000" flipV="1">
              <a:off x="6145991" y="4175048"/>
              <a:ext cx="0" cy="936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07F51008-9375-478E-AEAB-4FF6BC76CD23}"/>
                </a:ext>
              </a:extLst>
            </p:cNvPr>
            <p:cNvCxnSpPr/>
            <p:nvPr/>
          </p:nvCxnSpPr>
          <p:spPr>
            <a:xfrm flipV="1">
              <a:off x="7983119" y="2838345"/>
              <a:ext cx="0" cy="936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AA505FA-873F-4A76-869B-75EEF2333791}"/>
              </a:ext>
            </a:extLst>
          </p:cNvPr>
          <p:cNvGrpSpPr/>
          <p:nvPr/>
        </p:nvGrpSpPr>
        <p:grpSpPr>
          <a:xfrm>
            <a:off x="4228049" y="2552901"/>
            <a:ext cx="1669762" cy="530163"/>
            <a:chOff x="1985513" y="4307149"/>
            <a:chExt cx="2601799" cy="53016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29194FD-B992-4FAE-8B0D-4A724A27D295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30F62B5-4BC5-46CF-BE66-73DCCD5C78D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СОБИ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C4849D7-5A7E-42D1-B029-3B5149D1563D}"/>
              </a:ext>
            </a:extLst>
          </p:cNvPr>
          <p:cNvGrpSpPr/>
          <p:nvPr/>
        </p:nvGrpSpPr>
        <p:grpSpPr>
          <a:xfrm>
            <a:off x="7938990" y="2571139"/>
            <a:ext cx="1992970" cy="530163"/>
            <a:chOff x="1985513" y="4307149"/>
            <a:chExt cx="2601799" cy="53016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3843763-797C-4366-AE50-09471F8D8BD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113CFE2-0240-4FE7-9854-4D54563D8D6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CC35809-7D92-4285-9627-4EDAAA35AD40}"/>
              </a:ext>
            </a:extLst>
          </p:cNvPr>
          <p:cNvGrpSpPr/>
          <p:nvPr/>
        </p:nvGrpSpPr>
        <p:grpSpPr>
          <a:xfrm>
            <a:off x="2309392" y="4683776"/>
            <a:ext cx="1669762" cy="530163"/>
            <a:chOff x="1985513" y="4307149"/>
            <a:chExt cx="2601799" cy="53016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D39C8E7-60E8-43E5-9801-BA641800511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CD1DEC2-E570-4244-8689-E4BC6D2CE313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ХОТЕЛИ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C5BB49C-5C3E-4008-B71D-776CD388C2E7}"/>
              </a:ext>
            </a:extLst>
          </p:cNvPr>
          <p:cNvSpPr txBox="1"/>
          <p:nvPr/>
        </p:nvSpPr>
        <p:spPr>
          <a:xfrm>
            <a:off x="4679895" y="4865475"/>
            <a:ext cx="166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КРЕВЕТИ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F170AEA-CAFF-4F9A-ACAD-EA7E877C5E16}"/>
              </a:ext>
            </a:extLst>
          </p:cNvPr>
          <p:cNvSpPr/>
          <p:nvPr/>
        </p:nvSpPr>
        <p:spPr>
          <a:xfrm>
            <a:off x="9801831" y="3286686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3BCE084-F194-4756-B853-A98C8DF677B6}"/>
              </a:ext>
            </a:extLst>
          </p:cNvPr>
          <p:cNvSpPr/>
          <p:nvPr/>
        </p:nvSpPr>
        <p:spPr>
          <a:xfrm>
            <a:off x="827829" y="3286686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6" y="3480645"/>
            <a:ext cx="924786" cy="9247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3BCE084-F194-4756-B853-A98C8DF677B6}"/>
              </a:ext>
            </a:extLst>
          </p:cNvPr>
          <p:cNvSpPr/>
          <p:nvPr/>
        </p:nvSpPr>
        <p:spPr>
          <a:xfrm>
            <a:off x="5167910" y="2049461"/>
            <a:ext cx="1296000" cy="1296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BCE084-F194-4756-B853-A98C8DF677B6}"/>
              </a:ext>
            </a:extLst>
          </p:cNvPr>
          <p:cNvSpPr/>
          <p:nvPr/>
        </p:nvSpPr>
        <p:spPr>
          <a:xfrm>
            <a:off x="6214386" y="4516336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78" y="4677970"/>
            <a:ext cx="1212571" cy="9714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49" y="2193505"/>
            <a:ext cx="1025922" cy="9975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04" y="3334011"/>
            <a:ext cx="1218053" cy="12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2031" y="1367886"/>
            <a:ext cx="6079331" cy="438582"/>
          </a:xfrm>
          <a:prstGeom prst="rect">
            <a:avLst/>
          </a:prstGeom>
        </p:spPr>
        <p:txBody>
          <a:bodyPr/>
          <a:lstStyle/>
          <a:p>
            <a:r>
              <a:rPr lang="mk-MK" altLang="ko-KR" sz="2500" dirty="0" smtClean="0">
                <a:solidFill>
                  <a:schemeClr val="bg2">
                    <a:lumMod val="25000"/>
                  </a:schemeClr>
                </a:solidFill>
              </a:rPr>
              <a:t>УСПЕШНИ ПРИКАЗНИ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Up Arrow Callout 44">
            <a:extLst>
              <a:ext uri="{FF2B5EF4-FFF2-40B4-BE49-F238E27FC236}">
                <a16:creationId xmlns="" xmlns:a16="http://schemas.microsoft.com/office/drawing/2014/main" id="{CEF5EEDE-D4FA-4CCE-9C89-F46E9193C5C8}"/>
              </a:ext>
            </a:extLst>
          </p:cNvPr>
          <p:cNvSpPr/>
          <p:nvPr/>
        </p:nvSpPr>
        <p:spPr>
          <a:xfrm>
            <a:off x="6423491" y="1806536"/>
            <a:ext cx="4673769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="" xmlns:a16="http://schemas.microsoft.com/office/drawing/2014/main" id="{D7DA2487-3C72-4922-9F14-8BFAC1D5A876}"/>
              </a:ext>
            </a:extLst>
          </p:cNvPr>
          <p:cNvSpPr/>
          <p:nvPr/>
        </p:nvSpPr>
        <p:spPr>
          <a:xfrm rot="10800000">
            <a:off x="844827" y="415153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F973612-E988-408F-BBDC-A2AF777ADA44}"/>
              </a:ext>
            </a:extLst>
          </p:cNvPr>
          <p:cNvGrpSpPr/>
          <p:nvPr/>
        </p:nvGrpSpPr>
        <p:grpSpPr>
          <a:xfrm>
            <a:off x="961962" y="2396103"/>
            <a:ext cx="3504743" cy="988792"/>
            <a:chOff x="5889060" y="3970160"/>
            <a:chExt cx="2527679" cy="51852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0CF7B64-05C6-4832-89BC-99A59630895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33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и Корендон се грижат за 30.000 холандски туристи по сезона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90FF81E-2CDF-41FE-B028-BC41054F02D0}"/>
                </a:ext>
              </a:extLst>
            </p:cNvPr>
            <p:cNvSpPr txBox="1"/>
            <p:nvPr/>
          </p:nvSpPr>
          <p:spPr>
            <a:xfrm>
              <a:off x="5889060" y="3970160"/>
              <a:ext cx="2527679" cy="14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&amp; CORENDON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DC5A4D0-B5D2-4A2F-B6A7-C299F42050CF}"/>
              </a:ext>
            </a:extLst>
          </p:cNvPr>
          <p:cNvGrpSpPr/>
          <p:nvPr/>
        </p:nvGrpSpPr>
        <p:grpSpPr>
          <a:xfrm>
            <a:off x="961963" y="4418573"/>
            <a:ext cx="1343511" cy="1330713"/>
            <a:chOff x="5889060" y="3957993"/>
            <a:chExt cx="2527679" cy="83808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89C4828-1CE8-497F-8769-A32C99EE5FD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Туроператор кој воспостави сезонски летови помеѓу Талин и Охрид.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D73C3FD-7CEE-4845-AEF8-BA102A1E3A27}"/>
                </a:ext>
              </a:extLst>
            </p:cNvPr>
            <p:cNvSpPr txBox="1"/>
            <p:nvPr/>
          </p:nvSpPr>
          <p:spPr>
            <a:xfrm>
              <a:off x="5889060" y="3957993"/>
              <a:ext cx="2527679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NORDICA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33">
            <a:extLst>
              <a:ext uri="{FF2B5EF4-FFF2-40B4-BE49-F238E27FC236}">
                <a16:creationId xmlns="" xmlns:a16="http://schemas.microsoft.com/office/drawing/2014/main" id="{ACA86C44-6FBF-4A1C-ADA4-871A16EB88AC}"/>
              </a:ext>
            </a:extLst>
          </p:cNvPr>
          <p:cNvSpPr/>
          <p:nvPr/>
        </p:nvSpPr>
        <p:spPr>
          <a:xfrm rot="5400000">
            <a:off x="8092967" y="1953967"/>
            <a:ext cx="1728000" cy="6123254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34">
            <a:extLst>
              <a:ext uri="{FF2B5EF4-FFF2-40B4-BE49-F238E27FC236}">
                <a16:creationId xmlns="" xmlns:a16="http://schemas.microsoft.com/office/drawing/2014/main" id="{8404D6E8-BB4C-4EBF-A23E-A4423497F56C}"/>
              </a:ext>
            </a:extLst>
          </p:cNvPr>
          <p:cNvSpPr/>
          <p:nvPr/>
        </p:nvSpPr>
        <p:spPr>
          <a:xfrm rot="16200000">
            <a:off x="1550078" y="87045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="" xmlns:a16="http://schemas.microsoft.com/office/drawing/2014/main" id="{9104DEE6-7398-4A64-96ED-DACE1E1A3B57}"/>
              </a:ext>
            </a:extLst>
          </p:cNvPr>
          <p:cNvGrpSpPr/>
          <p:nvPr/>
        </p:nvGrpSpPr>
        <p:grpSpPr>
          <a:xfrm>
            <a:off x="8742034" y="2505723"/>
            <a:ext cx="2204182" cy="1277496"/>
            <a:chOff x="5848713" y="4247819"/>
            <a:chExt cx="2571101" cy="35625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62C8E02-744F-4DBF-88C2-98C25CB0F838}"/>
                </a:ext>
              </a:extLst>
            </p:cNvPr>
            <p:cNvSpPr txBox="1"/>
            <p:nvPr/>
          </p:nvSpPr>
          <p:spPr>
            <a:xfrm>
              <a:off x="5848713" y="4320837"/>
              <a:ext cx="2571101" cy="28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чартер авиони слетаа во Охрид од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Катовице.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Полските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се зголемија за 55% во последната година.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5383CF-BF04-4871-80A6-C654C3A2E516}"/>
                </a:ext>
              </a:extLst>
            </p:cNvPr>
            <p:cNvSpPr txBox="1"/>
            <p:nvPr/>
          </p:nvSpPr>
          <p:spPr>
            <a:xfrm>
              <a:off x="5848713" y="4247819"/>
              <a:ext cx="2183139" cy="9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q-A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REGOBIS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="" xmlns:a16="http://schemas.microsoft.com/office/drawing/2014/main" id="{39CDD485-911F-4D7B-B4F5-A973EA04F494}"/>
              </a:ext>
            </a:extLst>
          </p:cNvPr>
          <p:cNvGrpSpPr/>
          <p:nvPr/>
        </p:nvGrpSpPr>
        <p:grpSpPr>
          <a:xfrm>
            <a:off x="8961346" y="4333906"/>
            <a:ext cx="2030687" cy="1364957"/>
            <a:chOff x="5894092" y="3940089"/>
            <a:chExt cx="2527680" cy="81929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F7C7E34-FB7A-45FD-ADDF-782A2B826273}"/>
                </a:ext>
              </a:extLst>
            </p:cNvPr>
            <p:cNvSpPr txBox="1"/>
            <p:nvPr/>
          </p:nvSpPr>
          <p:spPr>
            <a:xfrm>
              <a:off x="6141992" y="4149746"/>
              <a:ext cx="2274748" cy="60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Аркиа три пати неделно имаше кружни патувања Тел Авив - Охрид - Тел Авив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E7626F6-7438-4086-AB95-DD667B774142}"/>
                </a:ext>
              </a:extLst>
            </p:cNvPr>
            <p:cNvSpPr txBox="1"/>
            <p:nvPr/>
          </p:nvSpPr>
          <p:spPr>
            <a:xfrm>
              <a:off x="5894092" y="3940089"/>
              <a:ext cx="2527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DC5A4D0-B5D2-4A2F-B6A7-C299F42050CF}"/>
              </a:ext>
            </a:extLst>
          </p:cNvPr>
          <p:cNvGrpSpPr/>
          <p:nvPr/>
        </p:nvGrpSpPr>
        <p:grpSpPr>
          <a:xfrm>
            <a:off x="3633308" y="4351381"/>
            <a:ext cx="2035125" cy="1397902"/>
            <a:chOff x="10118586" y="3872747"/>
            <a:chExt cx="3061137" cy="87368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89C4828-1CE8-497F-8769-A32C99EE5FD7}"/>
                </a:ext>
              </a:extLst>
            </p:cNvPr>
            <p:cNvSpPr txBox="1"/>
            <p:nvPr/>
          </p:nvSpPr>
          <p:spPr>
            <a:xfrm>
              <a:off x="10118586" y="4111646"/>
              <a:ext cx="3061137" cy="634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Воспоставени сезонски летови Варшава - Охрид - Варшава со очекувања од 3000 туристи во Охрид за првата сезона.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D73C3FD-7CEE-4845-AEF8-BA102A1E3A27}"/>
                </a:ext>
              </a:extLst>
            </p:cNvPr>
            <p:cNvSpPr txBox="1"/>
            <p:nvPr/>
          </p:nvSpPr>
          <p:spPr>
            <a:xfrm>
              <a:off x="10118588" y="3872747"/>
              <a:ext cx="2856821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RAINBOW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01" y="4235363"/>
            <a:ext cx="1440267" cy="7465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0" y="2470135"/>
            <a:ext cx="1290346" cy="3144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62C8E02-744F-4DBF-88C2-98C25CB0F838}"/>
              </a:ext>
            </a:extLst>
          </p:cNvPr>
          <p:cNvSpPr txBox="1"/>
          <p:nvPr/>
        </p:nvSpPr>
        <p:spPr>
          <a:xfrm>
            <a:off x="6546105" y="2779365"/>
            <a:ext cx="238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Туроператор што го зголеми бројот на бугарски туристи во Македонија за 18%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C5383CF-BF04-4871-80A6-C654C3A2E516}"/>
              </a:ext>
            </a:extLst>
          </p:cNvPr>
          <p:cNvSpPr txBox="1"/>
          <p:nvPr/>
        </p:nvSpPr>
        <p:spPr>
          <a:xfrm>
            <a:off x="6524690" y="2502332"/>
            <a:ext cx="943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BOHEMIA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27809"/>
          <a:stretch/>
        </p:blipFill>
        <p:spPr>
          <a:xfrm>
            <a:off x="6162426" y="4322551"/>
            <a:ext cx="1122724" cy="5348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F7C7E34-FB7A-45FD-ADDF-782A2B826273}"/>
              </a:ext>
            </a:extLst>
          </p:cNvPr>
          <p:cNvSpPr txBox="1"/>
          <p:nvPr/>
        </p:nvSpPr>
        <p:spPr>
          <a:xfrm>
            <a:off x="6104556" y="4948910"/>
            <a:ext cx="282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JOLLY TRAVEL </a:t>
            </a:r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TATIL BUDUR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уроператор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што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ги зголемија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бројот на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турски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туристи во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Северна Македонија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6290" y="2274458"/>
            <a:ext cx="1483360" cy="172800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mk-MK" sz="27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83" r="1918" b="24537"/>
          <a:stretch/>
        </p:blipFill>
        <p:spPr>
          <a:xfrm>
            <a:off x="4999536" y="2342552"/>
            <a:ext cx="1038436" cy="5757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F7C7E34-FB7A-45FD-ADDF-782A2B826273}"/>
              </a:ext>
            </a:extLst>
          </p:cNvPr>
          <p:cNvSpPr txBox="1"/>
          <p:nvPr/>
        </p:nvSpPr>
        <p:spPr>
          <a:xfrm>
            <a:off x="4890677" y="2802132"/>
            <a:ext cx="134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Туроператор од Полска кој придонесе да се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зголеми бројот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полски туристи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20750" r="9330" b="26666"/>
          <a:stretch/>
        </p:blipFill>
        <p:spPr>
          <a:xfrm>
            <a:off x="7423725" y="4315046"/>
            <a:ext cx="992219" cy="6266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5" y="4219867"/>
            <a:ext cx="1307901" cy="4440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0" y="4742423"/>
            <a:ext cx="1067012" cy="1067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6" y="3184475"/>
            <a:ext cx="1964135" cy="635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74" y="3065610"/>
            <a:ext cx="1467891" cy="758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3" b="37188"/>
          <a:stretch/>
        </p:blipFill>
        <p:spPr>
          <a:xfrm>
            <a:off x="6604203" y="3386383"/>
            <a:ext cx="1689674" cy="4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8901" y="1174292"/>
            <a:ext cx="6605591" cy="438582"/>
          </a:xfrm>
          <a:prstGeom prst="rect">
            <a:avLst/>
          </a:prstGeom>
        </p:spPr>
        <p:txBody>
          <a:bodyPr/>
          <a:lstStyle/>
          <a:p>
            <a:r>
              <a:rPr lang="mk-MK" sz="2500" dirty="0" smtClean="0">
                <a:solidFill>
                  <a:schemeClr val="bg2">
                    <a:lumMod val="25000"/>
                  </a:schemeClr>
                </a:solidFill>
              </a:rPr>
              <a:t>СТАТИСТИКА</a:t>
            </a:r>
            <a:endParaRPr lang="en-US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905608" y="5421874"/>
            <a:ext cx="2088000" cy="78768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1282543" y="5532421"/>
            <a:ext cx="1368152" cy="503036"/>
            <a:chOff x="867339" y="4843642"/>
            <a:chExt cx="1368152" cy="5030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856.843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2016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3662568" y="5437890"/>
            <a:ext cx="2088000" cy="77166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4021784" y="5532421"/>
            <a:ext cx="1368152" cy="503036"/>
            <a:chOff x="867339" y="4843642"/>
            <a:chExt cx="1368152" cy="50303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998.841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2017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6418821" y="5421874"/>
            <a:ext cx="2088000" cy="78768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6779452" y="5532421"/>
            <a:ext cx="1368152" cy="503036"/>
            <a:chOff x="867339" y="4843642"/>
            <a:chExt cx="1368152" cy="50303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1.126.935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2018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9176489" y="5421874"/>
            <a:ext cx="2088000" cy="78768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9536413" y="5532421"/>
            <a:ext cx="1368152" cy="503036"/>
            <a:chOff x="867339" y="4843642"/>
            <a:chExt cx="1368152" cy="503036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1.184.963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2019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3150966" y="5822885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5907926" y="5822885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8664886" y="5822885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300185"/>
              </p:ext>
            </p:extLst>
          </p:nvPr>
        </p:nvGraphicFramePr>
        <p:xfrm>
          <a:off x="905608" y="2853452"/>
          <a:ext cx="10358881" cy="242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905608" y="1738568"/>
            <a:ext cx="2088000" cy="787683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1282543" y="1849115"/>
            <a:ext cx="1368152" cy="503036"/>
            <a:chOff x="867339" y="4843642"/>
            <a:chExt cx="1368152" cy="5030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2.461.160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Ноќевања 2016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3662568" y="1754584"/>
            <a:ext cx="2088000" cy="77166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4021784" y="1849115"/>
            <a:ext cx="1368152" cy="503036"/>
            <a:chOff x="867339" y="4843642"/>
            <a:chExt cx="1368152" cy="503036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2.775.152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Ноќевања </a:t>
              </a:r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6419528" y="1738568"/>
            <a:ext cx="2088000" cy="787683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6779452" y="1849115"/>
            <a:ext cx="1368152" cy="503036"/>
            <a:chOff x="867339" y="4843642"/>
            <a:chExt cx="1368152" cy="503036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3.176.808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Ноќевања </a:t>
              </a:r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9455133" y="1849115"/>
            <a:ext cx="1368152" cy="503036"/>
            <a:chOff x="867339" y="4843642"/>
            <a:chExt cx="1368152" cy="503036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3.262.398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Ноќевања </a:t>
              </a:r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3150966" y="2163480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5907926" y="2163480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8664886" y="2163480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9176488" y="1738568"/>
            <a:ext cx="2088000" cy="787683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F7A5DF8-440C-4572-A17D-E5A4B8443754}"/>
              </a:ext>
            </a:extLst>
          </p:cNvPr>
          <p:cNvSpPr/>
          <p:nvPr/>
        </p:nvSpPr>
        <p:spPr>
          <a:xfrm>
            <a:off x="905608" y="6409748"/>
            <a:ext cx="10358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бр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ој на</a:t>
            </a:r>
            <a:r>
              <a:rPr lang="en-GB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домашни и с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трански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туристи и ноќевања 2016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– 2019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  <a:p>
            <a:pPr algn="ctr"/>
            <a:endParaRPr lang="mk-MK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11296223" y="3815653"/>
            <a:ext cx="240601" cy="216796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11296223" y="3365579"/>
            <a:ext cx="240601" cy="216796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1416523" y="3365579"/>
            <a:ext cx="7091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1367491" y="3814301"/>
            <a:ext cx="7091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туристи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6312" y="1370645"/>
            <a:ext cx="5783195" cy="438582"/>
          </a:xfrm>
          <a:prstGeom prst="rect">
            <a:avLst/>
          </a:prstGeom>
        </p:spPr>
        <p:txBody>
          <a:bodyPr/>
          <a:lstStyle/>
          <a:p>
            <a:r>
              <a:rPr lang="mk-MK" sz="2500" dirty="0" smtClean="0">
                <a:solidFill>
                  <a:schemeClr val="bg2">
                    <a:lumMod val="25000"/>
                  </a:schemeClr>
                </a:solidFill>
              </a:rPr>
              <a:t>ТОП 5 ЗЕМЈИ ТУРИСТИ 2018 - 2019</a:t>
            </a:r>
            <a:endParaRPr lang="en-US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11440974" y="4023375"/>
            <a:ext cx="302791" cy="27283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529995"/>
              </p:ext>
            </p:extLst>
          </p:nvPr>
        </p:nvGraphicFramePr>
        <p:xfrm>
          <a:off x="1020552" y="1977713"/>
          <a:ext cx="10347310" cy="39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1326028" y="3750542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11440974" y="3181287"/>
            <a:ext cx="302791" cy="272833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1326027" y="2904288"/>
            <a:ext cx="53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2606811" y="2257611"/>
            <a:ext cx="610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0,7 %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4512316" y="3683759"/>
            <a:ext cx="610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3,7 %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6446599" y="3799119"/>
            <a:ext cx="610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6,1 %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304767" y="3761618"/>
            <a:ext cx="681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40,6 %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0253976" y="4374210"/>
            <a:ext cx="610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3,0 %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5608" y="6089151"/>
            <a:ext cx="10462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Графички приказ 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оп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5 земји посети 2018 - 2019 во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проценти</a:t>
            </a:r>
            <a:r>
              <a:rPr lang="mk-MK" sz="1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  Извор</a:t>
            </a:r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: Државен завод за статистика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70458" y="2133449"/>
            <a:ext cx="110154" cy="315890"/>
            <a:chOff x="941732" y="1803477"/>
            <a:chExt cx="110154" cy="31589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09" y="1938324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A839938D-F717-47E5-96A8-957C2B4A32E8}"/>
                </a:ext>
              </a:extLst>
            </p:cNvPr>
            <p:cNvSpPr/>
            <p:nvPr/>
          </p:nvSpPr>
          <p:spPr>
            <a:xfrm>
              <a:off x="941732" y="1803477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435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62333BE-C1AA-4992-9C62-5413A3E1C85F}"/>
              </a:ext>
            </a:extLst>
          </p:cNvPr>
          <p:cNvSpPr/>
          <p:nvPr/>
        </p:nvSpPr>
        <p:spPr>
          <a:xfrm>
            <a:off x="6096000" y="1733176"/>
            <a:ext cx="5404338" cy="4711586"/>
          </a:xfrm>
          <a:custGeom>
            <a:avLst/>
            <a:gdLst>
              <a:gd name="connsiteX0" fmla="*/ 40585 w 5644662"/>
              <a:gd name="connsiteY0" fmla="*/ 3198772 h 6031524"/>
              <a:gd name="connsiteX1" fmla="*/ 40585 w 5644662"/>
              <a:gd name="connsiteY1" fmla="*/ 3209583 h 6031524"/>
              <a:gd name="connsiteX2" fmla="*/ 38665 w 5644662"/>
              <a:gd name="connsiteY2" fmla="*/ 3210649 h 6031524"/>
              <a:gd name="connsiteX3" fmla="*/ 18871 w 5644662"/>
              <a:gd name="connsiteY3" fmla="*/ 3220581 h 6031524"/>
              <a:gd name="connsiteX4" fmla="*/ 33549 w 5644662"/>
              <a:gd name="connsiteY4" fmla="*/ 3210511 h 6031524"/>
              <a:gd name="connsiteX5" fmla="*/ 40585 w 5644662"/>
              <a:gd name="connsiteY5" fmla="*/ 3159878 h 6031524"/>
              <a:gd name="connsiteX6" fmla="*/ 40585 w 5644662"/>
              <a:gd name="connsiteY6" fmla="*/ 3192086 h 6031524"/>
              <a:gd name="connsiteX7" fmla="*/ 2092 w 5644662"/>
              <a:gd name="connsiteY7" fmla="*/ 3192905 h 6031524"/>
              <a:gd name="connsiteX8" fmla="*/ 0 w 5644662"/>
              <a:gd name="connsiteY8" fmla="*/ 3193341 h 6031524"/>
              <a:gd name="connsiteX9" fmla="*/ 0 w 5644662"/>
              <a:gd name="connsiteY9" fmla="*/ 3177838 h 6031524"/>
              <a:gd name="connsiteX10" fmla="*/ 18975 w 5644662"/>
              <a:gd name="connsiteY10" fmla="*/ 3169463 h 6031524"/>
              <a:gd name="connsiteX11" fmla="*/ 40585 w 5644662"/>
              <a:gd name="connsiteY11" fmla="*/ 2747454 h 6031524"/>
              <a:gd name="connsiteX12" fmla="*/ 40585 w 5644662"/>
              <a:gd name="connsiteY12" fmla="*/ 2761393 h 6031524"/>
              <a:gd name="connsiteX13" fmla="*/ 0 w 5644662"/>
              <a:gd name="connsiteY13" fmla="*/ 2777093 h 6031524"/>
              <a:gd name="connsiteX14" fmla="*/ 0 w 5644662"/>
              <a:gd name="connsiteY14" fmla="*/ 2759189 h 6031524"/>
              <a:gd name="connsiteX15" fmla="*/ 0 w 5644662"/>
              <a:gd name="connsiteY15" fmla="*/ 0 h 6031524"/>
              <a:gd name="connsiteX16" fmla="*/ 5644662 w 5644662"/>
              <a:gd name="connsiteY16" fmla="*/ 0 h 6031524"/>
              <a:gd name="connsiteX17" fmla="*/ 5644662 w 5644662"/>
              <a:gd name="connsiteY17" fmla="*/ 6031524 h 6031524"/>
              <a:gd name="connsiteX18" fmla="*/ 0 w 5644662"/>
              <a:gd name="connsiteY18" fmla="*/ 6031524 h 6031524"/>
              <a:gd name="connsiteX19" fmla="*/ 0 w 5644662"/>
              <a:gd name="connsiteY19" fmla="*/ 3317815 h 6031524"/>
              <a:gd name="connsiteX20" fmla="*/ 40585 w 5644662"/>
              <a:gd name="connsiteY20" fmla="*/ 3304786 h 6031524"/>
              <a:gd name="connsiteX21" fmla="*/ 40585 w 5644662"/>
              <a:gd name="connsiteY21" fmla="*/ 5990939 h 6031524"/>
              <a:gd name="connsiteX22" fmla="*/ 5604077 w 5644662"/>
              <a:gd name="connsiteY22" fmla="*/ 5990939 h 6031524"/>
              <a:gd name="connsiteX23" fmla="*/ 5604077 w 5644662"/>
              <a:gd name="connsiteY23" fmla="*/ 40585 h 6031524"/>
              <a:gd name="connsiteX24" fmla="*/ 40585 w 5644662"/>
              <a:gd name="connsiteY24" fmla="*/ 40585 h 6031524"/>
              <a:gd name="connsiteX25" fmla="*/ 40585 w 5644662"/>
              <a:gd name="connsiteY25" fmla="*/ 134556 h 6031524"/>
              <a:gd name="connsiteX26" fmla="*/ 3193 w 5644662"/>
              <a:gd name="connsiteY26" fmla="*/ 136610 h 6031524"/>
              <a:gd name="connsiteX27" fmla="*/ 0 w 5644662"/>
              <a:gd name="connsiteY27" fmla="*/ 136865 h 60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44662" h="6031524">
                <a:moveTo>
                  <a:pt x="40585" y="3198772"/>
                </a:moveTo>
                <a:lnTo>
                  <a:pt x="40585" y="3209583"/>
                </a:lnTo>
                <a:lnTo>
                  <a:pt x="38665" y="3210649"/>
                </a:lnTo>
                <a:cubicBezTo>
                  <a:pt x="27946" y="3216487"/>
                  <a:pt x="20276" y="3220456"/>
                  <a:pt x="18871" y="3220581"/>
                </a:cubicBezTo>
                <a:cubicBezTo>
                  <a:pt x="24361" y="3218631"/>
                  <a:pt x="29253" y="3215275"/>
                  <a:pt x="33549" y="3210511"/>
                </a:cubicBezTo>
                <a:close/>
                <a:moveTo>
                  <a:pt x="40585" y="3159878"/>
                </a:moveTo>
                <a:lnTo>
                  <a:pt x="40585" y="3192086"/>
                </a:lnTo>
                <a:lnTo>
                  <a:pt x="2092" y="3192905"/>
                </a:lnTo>
                <a:lnTo>
                  <a:pt x="0" y="3193341"/>
                </a:lnTo>
                <a:lnTo>
                  <a:pt x="0" y="3177838"/>
                </a:lnTo>
                <a:lnTo>
                  <a:pt x="18975" y="3169463"/>
                </a:lnTo>
                <a:close/>
                <a:moveTo>
                  <a:pt x="40585" y="2747454"/>
                </a:moveTo>
                <a:lnTo>
                  <a:pt x="40585" y="2761393"/>
                </a:lnTo>
                <a:lnTo>
                  <a:pt x="0" y="2777093"/>
                </a:lnTo>
                <a:lnTo>
                  <a:pt x="0" y="2759189"/>
                </a:lnTo>
                <a:close/>
                <a:moveTo>
                  <a:pt x="0" y="0"/>
                </a:moveTo>
                <a:lnTo>
                  <a:pt x="5644662" y="0"/>
                </a:lnTo>
                <a:lnTo>
                  <a:pt x="5644662" y="6031524"/>
                </a:lnTo>
                <a:lnTo>
                  <a:pt x="0" y="6031524"/>
                </a:lnTo>
                <a:lnTo>
                  <a:pt x="0" y="3317815"/>
                </a:lnTo>
                <a:lnTo>
                  <a:pt x="40585" y="3304786"/>
                </a:lnTo>
                <a:lnTo>
                  <a:pt x="40585" y="5990939"/>
                </a:lnTo>
                <a:lnTo>
                  <a:pt x="5604077" y="5990939"/>
                </a:lnTo>
                <a:lnTo>
                  <a:pt x="5604077" y="40585"/>
                </a:lnTo>
                <a:lnTo>
                  <a:pt x="40585" y="40585"/>
                </a:lnTo>
                <a:lnTo>
                  <a:pt x="40585" y="134556"/>
                </a:lnTo>
                <a:lnTo>
                  <a:pt x="3193" y="136610"/>
                </a:lnTo>
                <a:lnTo>
                  <a:pt x="0" y="136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704DA2-D6D1-484B-B275-515AEEE76501}"/>
              </a:ext>
            </a:extLst>
          </p:cNvPr>
          <p:cNvSpPr txBox="1"/>
          <p:nvPr/>
        </p:nvSpPr>
        <p:spPr>
          <a:xfrm>
            <a:off x="789934" y="4981988"/>
            <a:ext cx="46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>
                <a:solidFill>
                  <a:schemeClr val="accent3"/>
                </a:solidFill>
                <a:cs typeface="Arial" pitchFamily="34" charset="0"/>
              </a:rPr>
              <a:t>* Нема ДДВ на:</a:t>
            </a:r>
          </a:p>
          <a:p>
            <a:r>
              <a:rPr lang="en-GB" altLang="ko-KR" sz="14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1400" b="1" dirty="0" smtClean="0">
                <a:solidFill>
                  <a:schemeClr val="accent3"/>
                </a:solidFill>
                <a:cs typeface="Arial" pitchFamily="34" charset="0"/>
              </a:rPr>
              <a:t>  - </a:t>
            </a:r>
            <a:r>
              <a:rPr lang="ru-RU" altLang="ko-KR" sz="1400" b="1" dirty="0" smtClean="0">
                <a:solidFill>
                  <a:schemeClr val="accent3"/>
                </a:solidFill>
                <a:cs typeface="Arial" pitchFamily="34" charset="0"/>
              </a:rPr>
              <a:t>Градежни материјали;</a:t>
            </a:r>
            <a:r>
              <a:rPr lang="en-GB" altLang="ko-KR" sz="1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ru-RU" altLang="ko-KR" sz="1400" b="1" dirty="0" smtClean="0">
                <a:solidFill>
                  <a:schemeClr val="accent3"/>
                </a:solidFill>
                <a:cs typeface="Arial" pitchFamily="34" charset="0"/>
              </a:rPr>
              <a:t>градежни </a:t>
            </a:r>
            <a:r>
              <a:rPr lang="ru-RU" altLang="ko-KR" sz="1400" b="1" dirty="0">
                <a:solidFill>
                  <a:schemeClr val="accent3"/>
                </a:solidFill>
                <a:cs typeface="Arial" pitchFamily="34" charset="0"/>
              </a:rPr>
              <a:t>услуги</a:t>
            </a:r>
            <a:r>
              <a:rPr lang="ru-RU" altLang="ko-KR" sz="1400" b="1" dirty="0" smtClean="0">
                <a:solidFill>
                  <a:schemeClr val="accent3"/>
                </a:solidFill>
                <a:cs typeface="Arial" pitchFamily="34" charset="0"/>
              </a:rPr>
              <a:t>.</a:t>
            </a:r>
            <a:endParaRPr lang="en-GB" altLang="ko-KR" sz="14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endParaRPr lang="ru-RU" altLang="ko-KR" sz="1400" b="1" dirty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ru-RU" altLang="ko-KR" sz="1400" b="1" dirty="0">
                <a:solidFill>
                  <a:schemeClr val="accent3"/>
                </a:solidFill>
                <a:cs typeface="Arial" pitchFamily="34" charset="0"/>
              </a:rPr>
              <a:t>* Личен данок на доход од </a:t>
            </a:r>
            <a:r>
              <a:rPr lang="ru-RU" altLang="ko-KR" sz="1400" b="1" dirty="0" smtClean="0">
                <a:solidFill>
                  <a:schemeClr val="accent3"/>
                </a:solidFill>
                <a:cs typeface="Arial" pitchFamily="34" charset="0"/>
              </a:rPr>
              <a:t>0%</a:t>
            </a:r>
            <a:r>
              <a:rPr lang="en-GB" altLang="ko-KR" sz="1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ru-RU" altLang="ko-KR" sz="1400" b="1" dirty="0" smtClean="0">
                <a:solidFill>
                  <a:schemeClr val="accent3"/>
                </a:solidFill>
                <a:cs typeface="Arial" pitchFamily="34" charset="0"/>
              </a:rPr>
              <a:t>за </a:t>
            </a:r>
            <a:r>
              <a:rPr lang="ru-RU" altLang="ko-KR" sz="1400" b="1" dirty="0">
                <a:solidFill>
                  <a:schemeClr val="accent3"/>
                </a:solidFill>
                <a:cs typeface="Arial" pitchFamily="34" charset="0"/>
              </a:rPr>
              <a:t>првите 10 години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48A68BC-A78A-42C0-A447-28FE5F280B88}"/>
              </a:ext>
            </a:extLst>
          </p:cNvPr>
          <p:cNvSpPr txBox="1"/>
          <p:nvPr/>
        </p:nvSpPr>
        <p:spPr>
          <a:xfrm>
            <a:off x="7223760" y="5716369"/>
            <a:ext cx="39467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k-MK" altLang="ko-KR" sz="1200" dirty="0" smtClean="0">
                <a:solidFill>
                  <a:schemeClr val="accent4"/>
                </a:solidFill>
                <a:cs typeface="Arial" pitchFamily="34" charset="0"/>
              </a:rPr>
              <a:t>НАМАЛЕН ДДВ ОД 18% НА 5%, БРОЈНИ ПРИДОБИВКИ ЗА СТРАНСКИТЕ ИНВЕСТИТОРИ, БЕСПЛАТНИ ЗОНИ ЗА РАЗВОЈ НА ТУРИЗМОТ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2FB95AC-F796-4E2B-A223-5C9E81987621}"/>
              </a:ext>
            </a:extLst>
          </p:cNvPr>
          <p:cNvSpPr txBox="1"/>
          <p:nvPr/>
        </p:nvSpPr>
        <p:spPr>
          <a:xfrm>
            <a:off x="7223760" y="4981988"/>
            <a:ext cx="39467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k-MK" altLang="ko-KR" sz="2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ТУРИСТИЧКИ РАЗВОЈНИ ЗОНИ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mk-MK" altLang="ko-KR" sz="2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И АВТОКАМПОВИ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73BB08D-DF86-4C3E-B669-983D46A301A5}"/>
              </a:ext>
            </a:extLst>
          </p:cNvPr>
          <p:cNvSpPr txBox="1"/>
          <p:nvPr/>
        </p:nvSpPr>
        <p:spPr>
          <a:xfrm>
            <a:off x="6549814" y="3315326"/>
            <a:ext cx="462064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k-MK" altLang="ko-KR" sz="4800" b="1" dirty="0" smtClean="0">
                <a:solidFill>
                  <a:schemeClr val="accent2"/>
                </a:solidFill>
                <a:cs typeface="Arial" pitchFamily="34" charset="0"/>
              </a:rPr>
              <a:t>МОЖНОСТИ ВО ТУРИЗМОТ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7" y="1733176"/>
            <a:ext cx="2898190" cy="2898190"/>
          </a:xfrm>
          <a:prstGeom prst="rect">
            <a:avLst/>
          </a:prstGeom>
        </p:spPr>
      </p:pic>
      <p:grpSp>
        <p:nvGrpSpPr>
          <p:cNvPr id="17" name="그룹 3">
            <a:extLst>
              <a:ext uri="{FF2B5EF4-FFF2-40B4-BE49-F238E27FC236}">
                <a16:creationId xmlns="" xmlns:a16="http://schemas.microsoft.com/office/drawing/2014/main" id="{EBBE027C-40B3-47C5-96C2-C8EC24981691}"/>
              </a:ext>
            </a:extLst>
          </p:cNvPr>
          <p:cNvGrpSpPr/>
          <p:nvPr/>
        </p:nvGrpSpPr>
        <p:grpSpPr>
          <a:xfrm>
            <a:off x="3677570" y="1493579"/>
            <a:ext cx="3210974" cy="2724646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="" xmlns:a16="http://schemas.microsoft.com/office/drawing/2014/main" id="{9F21A802-8280-4AE1-956B-4DA3965B2643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3">
              <a:extLst>
                <a:ext uri="{FF2B5EF4-FFF2-40B4-BE49-F238E27FC236}">
                  <a16:creationId xmlns="" xmlns:a16="http://schemas.microsoft.com/office/drawing/2014/main" id="{2C5E2F5C-D681-41A4-8308-64341E646E03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자유형: 도형 114">
              <a:extLst>
                <a:ext uri="{FF2B5EF4-FFF2-40B4-BE49-F238E27FC236}">
                  <a16:creationId xmlns="" xmlns:a16="http://schemas.microsoft.com/office/drawing/2014/main" id="{D726708E-87E8-4B0D-8DFC-F4058DAF45B0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16">
              <a:extLst>
                <a:ext uri="{FF2B5EF4-FFF2-40B4-BE49-F238E27FC236}">
                  <a16:creationId xmlns="" xmlns:a16="http://schemas.microsoft.com/office/drawing/2014/main" id="{9FED87FE-E2C3-4F5B-8E50-1C014168547B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5447134" y="3653322"/>
            <a:ext cx="918690" cy="91719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448919" y="2044805"/>
            <a:ext cx="935225" cy="95889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422059" y="2035463"/>
            <a:ext cx="1219682" cy="96430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729" y="1219180"/>
            <a:ext cx="9387109" cy="438582"/>
          </a:xfrm>
          <a:prstGeom prst="rect">
            <a:avLst/>
          </a:prstGeom>
        </p:spPr>
        <p:txBody>
          <a:bodyPr/>
          <a:lstStyle/>
          <a:p>
            <a:r>
              <a:rPr lang="mk-MK" altLang="ko-KR" sz="2500" dirty="0">
                <a:solidFill>
                  <a:schemeClr val="bg2">
                    <a:lumMod val="25000"/>
                  </a:schemeClr>
                </a:solidFill>
              </a:rPr>
              <a:t>ВИСИНА НА СУБВЕНЦИИ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10EE440-4EE9-4F51-91B1-E0B2112CBA84}"/>
              </a:ext>
            </a:extLst>
          </p:cNvPr>
          <p:cNvSpPr/>
          <p:nvPr/>
        </p:nvSpPr>
        <p:spPr>
          <a:xfrm>
            <a:off x="2197243" y="2566493"/>
            <a:ext cx="1203278" cy="92683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7" name="Right Arrow 8">
            <a:extLst>
              <a:ext uri="{FF2B5EF4-FFF2-40B4-BE49-F238E27FC236}">
                <a16:creationId xmlns="" xmlns:a16="http://schemas.microsoft.com/office/drawing/2014/main" id="{037B2665-A421-4D93-9EE8-FAA434C37B0E}"/>
              </a:ext>
            </a:extLst>
          </p:cNvPr>
          <p:cNvSpPr/>
          <p:nvPr/>
        </p:nvSpPr>
        <p:spPr>
          <a:xfrm>
            <a:off x="3587688" y="2810760"/>
            <a:ext cx="1349818" cy="47819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E43DF232-773E-43BA-B5F5-0BA0D5CB5BD6}"/>
              </a:ext>
            </a:extLst>
          </p:cNvPr>
          <p:cNvSpPr/>
          <p:nvPr/>
        </p:nvSpPr>
        <p:spPr>
          <a:xfrm>
            <a:off x="5063935" y="2559076"/>
            <a:ext cx="1418635" cy="959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9" name="Right Arrow 10">
            <a:extLst>
              <a:ext uri="{FF2B5EF4-FFF2-40B4-BE49-F238E27FC236}">
                <a16:creationId xmlns="" xmlns:a16="http://schemas.microsoft.com/office/drawing/2014/main" id="{957055F9-7B15-45F9-904B-331D926A4BF7}"/>
              </a:ext>
            </a:extLst>
          </p:cNvPr>
          <p:cNvSpPr/>
          <p:nvPr/>
        </p:nvSpPr>
        <p:spPr>
          <a:xfrm>
            <a:off x="6666402" y="2810760"/>
            <a:ext cx="1349818" cy="47819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24538A7-F01B-4E30-BC57-ADC390AD352D}"/>
              </a:ext>
            </a:extLst>
          </p:cNvPr>
          <p:cNvSpPr txBox="1"/>
          <p:nvPr/>
        </p:nvSpPr>
        <p:spPr>
          <a:xfrm>
            <a:off x="2298800" y="2783162"/>
            <a:ext cx="996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587AF"/>
                </a:solidFill>
                <a:cs typeface="Arial" pitchFamily="34" charset="0"/>
              </a:rPr>
              <a:t>€</a:t>
            </a:r>
            <a:r>
              <a:rPr lang="en-US" altLang="ko-KR" sz="2500" b="1" dirty="0" smtClean="0">
                <a:solidFill>
                  <a:srgbClr val="0587AF"/>
                </a:solidFill>
                <a:cs typeface="Arial" pitchFamily="34" charset="0"/>
              </a:rPr>
              <a:t>15</a:t>
            </a:r>
            <a:endParaRPr lang="ko-KR" altLang="en-US" sz="2500" b="1" dirty="0">
              <a:solidFill>
                <a:srgbClr val="0587AF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EE89C502-AB68-4570-BC9A-6B05679D1A51}"/>
              </a:ext>
            </a:extLst>
          </p:cNvPr>
          <p:cNvSpPr txBox="1"/>
          <p:nvPr/>
        </p:nvSpPr>
        <p:spPr>
          <a:xfrm>
            <a:off x="4966504" y="2803113"/>
            <a:ext cx="1584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196491"/>
                </a:solidFill>
                <a:cs typeface="Arial" pitchFamily="34" charset="0"/>
              </a:rPr>
              <a:t>€</a:t>
            </a:r>
            <a:r>
              <a:rPr lang="mk-MK" altLang="ko-KR" sz="2500" b="1" dirty="0" smtClean="0">
                <a:solidFill>
                  <a:srgbClr val="196491"/>
                </a:solidFill>
                <a:cs typeface="Arial" pitchFamily="34" charset="0"/>
              </a:rPr>
              <a:t>25-</a:t>
            </a:r>
            <a:r>
              <a:rPr lang="en-US" sz="2500" b="1" dirty="0">
                <a:solidFill>
                  <a:srgbClr val="196491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196491"/>
                </a:solidFill>
                <a:cs typeface="Arial" pitchFamily="34" charset="0"/>
              </a:rPr>
              <a:t>€</a:t>
            </a:r>
            <a:r>
              <a:rPr lang="mk-MK" altLang="ko-KR" sz="2500" b="1" dirty="0" smtClean="0">
                <a:solidFill>
                  <a:srgbClr val="196491"/>
                </a:solidFill>
                <a:cs typeface="Arial" pitchFamily="34" charset="0"/>
              </a:rPr>
              <a:t>65</a:t>
            </a:r>
            <a:endParaRPr lang="ko-KR" altLang="en-US" sz="2500" b="1" dirty="0">
              <a:solidFill>
                <a:srgbClr val="19649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E2DB260-1024-4A35-8388-FBCE4AD86DFB}"/>
              </a:ext>
            </a:extLst>
          </p:cNvPr>
          <p:cNvSpPr txBox="1"/>
          <p:nvPr/>
        </p:nvSpPr>
        <p:spPr>
          <a:xfrm>
            <a:off x="2197243" y="3548952"/>
            <a:ext cx="120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rgbClr val="0587AF"/>
                </a:solidFill>
                <a:cs typeface="Arial" pitchFamily="34" charset="0"/>
              </a:rPr>
              <a:t>Кружни тури</a:t>
            </a:r>
            <a:endParaRPr lang="ko-KR" altLang="en-US" sz="1400" b="1" dirty="0">
              <a:solidFill>
                <a:srgbClr val="0587AF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8A2B7C1F-4197-4718-9E3A-022C2B5885F1}"/>
              </a:ext>
            </a:extLst>
          </p:cNvPr>
          <p:cNvSpPr txBox="1"/>
          <p:nvPr/>
        </p:nvSpPr>
        <p:spPr>
          <a:xfrm>
            <a:off x="5063935" y="3557457"/>
            <a:ext cx="141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rgbClr val="196491"/>
                </a:solidFill>
                <a:cs typeface="Arial" pitchFamily="34" charset="0"/>
              </a:rPr>
              <a:t>Воздушен превоз</a:t>
            </a:r>
            <a:endParaRPr lang="ko-KR" altLang="en-US" sz="1400" b="1" dirty="0">
              <a:solidFill>
                <a:srgbClr val="196491"/>
              </a:solidFill>
              <a:cs typeface="Arial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5C841CA5-B5B7-4B6E-8989-DC84AD101C98}"/>
              </a:ext>
            </a:extLst>
          </p:cNvPr>
          <p:cNvSpPr/>
          <p:nvPr/>
        </p:nvSpPr>
        <p:spPr>
          <a:xfrm>
            <a:off x="8132030" y="2559076"/>
            <a:ext cx="1494944" cy="959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112E2F6-E4B6-4197-952F-2EC17A0FF0EB}"/>
              </a:ext>
            </a:extLst>
          </p:cNvPr>
          <p:cNvSpPr txBox="1"/>
          <p:nvPr/>
        </p:nvSpPr>
        <p:spPr>
          <a:xfrm>
            <a:off x="8093324" y="2781141"/>
            <a:ext cx="1623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/>
                </a:solidFill>
                <a:cs typeface="Arial" pitchFamily="34" charset="0"/>
              </a:rPr>
              <a:t>€</a:t>
            </a:r>
            <a:r>
              <a:rPr lang="mk-MK" altLang="ko-KR" sz="2500" b="1" dirty="0" smtClean="0">
                <a:solidFill>
                  <a:schemeClr val="accent1"/>
                </a:solidFill>
                <a:cs typeface="Arial" pitchFamily="34" charset="0"/>
              </a:rPr>
              <a:t>10-</a:t>
            </a:r>
            <a:r>
              <a:rPr lang="en-US" sz="25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chemeClr val="accent1"/>
                </a:solidFill>
                <a:cs typeface="Arial" pitchFamily="34" charset="0"/>
              </a:rPr>
              <a:t>€</a:t>
            </a:r>
            <a:r>
              <a:rPr lang="mk-MK" altLang="ko-KR" sz="2500" b="1" dirty="0" smtClean="0">
                <a:solidFill>
                  <a:schemeClr val="accent1"/>
                </a:solidFill>
                <a:cs typeface="Arial" pitchFamily="34" charset="0"/>
              </a:rPr>
              <a:t>20</a:t>
            </a:r>
            <a:endParaRPr lang="ko-KR" altLang="en-US" sz="2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D584869D-FA10-44F5-8F2E-D713DCD0C801}"/>
              </a:ext>
            </a:extLst>
          </p:cNvPr>
          <p:cNvSpPr txBox="1"/>
          <p:nvPr/>
        </p:nvSpPr>
        <p:spPr>
          <a:xfrm>
            <a:off x="8132030" y="3557457"/>
            <a:ext cx="149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altLang="ko-KR" sz="1400" b="1" dirty="0" smtClean="0">
                <a:solidFill>
                  <a:schemeClr val="accent1"/>
                </a:solidFill>
                <a:cs typeface="Arial" pitchFamily="34" charset="0"/>
              </a:rPr>
              <a:t>Автобуски превоз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7F34FE10-5820-4ED6-9C80-56032F001B85}"/>
              </a:ext>
            </a:extLst>
          </p:cNvPr>
          <p:cNvSpPr/>
          <p:nvPr/>
        </p:nvSpPr>
        <p:spPr>
          <a:xfrm>
            <a:off x="6929308" y="4877263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sz="2800" b="1" dirty="0" smtClean="0">
                <a:solidFill>
                  <a:schemeClr val="accent2"/>
                </a:solidFill>
                <a:cs typeface="Arial" pitchFamily="34" charset="0"/>
              </a:rPr>
              <a:t>€</a:t>
            </a:r>
            <a:r>
              <a:rPr lang="en-US" altLang="ko-KR" sz="2800" b="1" dirty="0" smtClean="0">
                <a:solidFill>
                  <a:schemeClr val="accent2"/>
                </a:solidFill>
                <a:cs typeface="Arial" pitchFamily="34" charset="0"/>
              </a:rPr>
              <a:t>15</a:t>
            </a:r>
            <a:endParaRPr lang="en-US" altLang="ko-KR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ADC4102E-6834-49A3-B5D8-9A797B921EEA}"/>
              </a:ext>
            </a:extLst>
          </p:cNvPr>
          <p:cNvSpPr/>
          <p:nvPr/>
        </p:nvSpPr>
        <p:spPr>
          <a:xfrm>
            <a:off x="8309414" y="48884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sz="2800" b="1" dirty="0" smtClean="0">
                <a:solidFill>
                  <a:schemeClr val="accent2"/>
                </a:solidFill>
                <a:cs typeface="Arial" pitchFamily="34" charset="0"/>
              </a:rPr>
              <a:t>€65</a:t>
            </a:r>
            <a:endParaRPr lang="en-US" altLang="ko-KR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2AE58382-1079-43E8-8E8C-A5137AD41FEE}"/>
              </a:ext>
            </a:extLst>
          </p:cNvPr>
          <p:cNvSpPr txBox="1"/>
          <p:nvPr/>
        </p:nvSpPr>
        <p:spPr>
          <a:xfrm>
            <a:off x="2393681" y="4146782"/>
            <a:ext cx="698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Престој со минимум 3 ноќевања</a:t>
            </a:r>
          </a:p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Група од минимум 10 лица: Субвенции од 15 до 65 евра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2" name="Chevron 63">
            <a:extLst>
              <a:ext uri="{FF2B5EF4-FFF2-40B4-BE49-F238E27FC236}">
                <a16:creationId xmlns="" xmlns:a16="http://schemas.microsoft.com/office/drawing/2014/main" id="{FB80C9AE-6149-431C-B35E-5E73BFA2BAAA}"/>
              </a:ext>
            </a:extLst>
          </p:cNvPr>
          <p:cNvSpPr/>
          <p:nvPr/>
        </p:nvSpPr>
        <p:spPr>
          <a:xfrm>
            <a:off x="7715101" y="5012873"/>
            <a:ext cx="208265" cy="252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Chevron 63">
            <a:extLst>
              <a:ext uri="{FF2B5EF4-FFF2-40B4-BE49-F238E27FC236}">
                <a16:creationId xmlns="" xmlns:a16="http://schemas.microsoft.com/office/drawing/2014/main" id="{FB80C9AE-6149-431C-B35E-5E73BFA2BAAA}"/>
              </a:ext>
            </a:extLst>
          </p:cNvPr>
          <p:cNvSpPr/>
          <p:nvPr/>
        </p:nvSpPr>
        <p:spPr>
          <a:xfrm>
            <a:off x="7917549" y="5012873"/>
            <a:ext cx="189332" cy="252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Chevron 63">
            <a:extLst>
              <a:ext uri="{FF2B5EF4-FFF2-40B4-BE49-F238E27FC236}">
                <a16:creationId xmlns="" xmlns:a16="http://schemas.microsoft.com/office/drawing/2014/main" id="{FB80C9AE-6149-431C-B35E-5E73BFA2BAAA}"/>
              </a:ext>
            </a:extLst>
          </p:cNvPr>
          <p:cNvSpPr/>
          <p:nvPr/>
        </p:nvSpPr>
        <p:spPr>
          <a:xfrm>
            <a:off x="8106881" y="5024075"/>
            <a:ext cx="189332" cy="252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5487565" y="1979862"/>
            <a:ext cx="482860" cy="49508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52" y="1943349"/>
            <a:ext cx="549795" cy="54979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89" y="1943349"/>
            <a:ext cx="597208" cy="597208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22FB95AC-F796-4E2B-A223-5C9E81987621}"/>
              </a:ext>
            </a:extLst>
          </p:cNvPr>
          <p:cNvSpPr txBox="1"/>
          <p:nvPr/>
        </p:nvSpPr>
        <p:spPr>
          <a:xfrm>
            <a:off x="0" y="5784495"/>
            <a:ext cx="121919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2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СУБВЕНЦИОНИРАНИ 5% ОД ВКУПНИОТ БРОЈ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mk-MK" altLang="ko-KR" sz="2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НА СТРАНСКИТЕ ТУРИСТИ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62367" y="4773411"/>
            <a:ext cx="1593693" cy="600339"/>
            <a:chOff x="4504773" y="4773411"/>
            <a:chExt cx="1593693" cy="600339"/>
          </a:xfrm>
        </p:grpSpPr>
        <p:sp>
          <p:nvSpPr>
            <p:cNvPr id="29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821539" y="510834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486259" y="510834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150431" y="510834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4827602" y="510834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4504773" y="5099561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833462" y="478219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498182" y="478219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5162354" y="478219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4839525" y="4782190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4516696" y="4773411"/>
              <a:ext cx="265004" cy="265410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69" y="4783438"/>
            <a:ext cx="601586" cy="5815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6008" y="4846730"/>
            <a:ext cx="64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587AF"/>
                </a:solidFill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587AF"/>
                </a:solidFill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cs typeface="Arial" pitchFamily="34" charset="0"/>
              </a:rPr>
              <a:t>x</a:t>
            </a:r>
            <a:endParaRPr lang="mk-MK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5400000">
            <a:off x="6485594" y="4850714"/>
            <a:ext cx="185640" cy="532362"/>
            <a:chOff x="-586994" y="1473505"/>
            <a:chExt cx="110154" cy="31589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97CA3C99-15DA-4842-B713-CB54C839A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31917" y="1608352"/>
              <a:ext cx="0" cy="181043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839938D-F717-47E5-96A8-957C2B4A32E8}"/>
                </a:ext>
              </a:extLst>
            </p:cNvPr>
            <p:cNvSpPr/>
            <p:nvPr/>
          </p:nvSpPr>
          <p:spPr>
            <a:xfrm rot="21420000">
              <a:off x="-586994" y="1473505"/>
              <a:ext cx="110154" cy="949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 flipV="1">
            <a:off x="3173502" y="5593254"/>
            <a:ext cx="5847602" cy="2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460</Words>
  <Application>Microsoft Office PowerPoint</Application>
  <PresentationFormat>Widescreen</PresentationFormat>
  <Paragraphs>108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Mevludin Sulejmani</cp:lastModifiedBy>
  <cp:revision>223</cp:revision>
  <dcterms:created xsi:type="dcterms:W3CDTF">2019-01-14T06:35:35Z</dcterms:created>
  <dcterms:modified xsi:type="dcterms:W3CDTF">2020-10-09T09:10:53Z</dcterms:modified>
</cp:coreProperties>
</file>