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7"/>
  </p:notesMasterIdLst>
  <p:sldIdLst>
    <p:sldId id="318" r:id="rId4"/>
    <p:sldId id="271" r:id="rId5"/>
    <p:sldId id="336" r:id="rId6"/>
    <p:sldId id="331" r:id="rId7"/>
    <p:sldId id="339" r:id="rId8"/>
    <p:sldId id="338" r:id="rId9"/>
    <p:sldId id="327" r:id="rId10"/>
    <p:sldId id="330" r:id="rId11"/>
    <p:sldId id="333" r:id="rId12"/>
    <p:sldId id="335" r:id="rId13"/>
    <p:sldId id="334" r:id="rId14"/>
    <p:sldId id="340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6" y="11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3.4219588002393296E-2"/>
          <c:w val="0.9274214372197912"/>
          <c:h val="0.86953451143707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- IX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 2019                 2020</c:v>
                </c:pt>
                <c:pt idx="1">
                  <c:v>2019                  2020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605036</c:v>
                </c:pt>
                <c:pt idx="1">
                  <c:v>1292032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- IX 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 2019                 2020</c:v>
                </c:pt>
                <c:pt idx="1">
                  <c:v>2019                  2020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98056</c:v>
                </c:pt>
                <c:pt idx="1">
                  <c:v>206401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7080960"/>
        <c:axId val="967087488"/>
      </c:barChart>
      <c:catAx>
        <c:axId val="9670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87488"/>
        <c:crosses val="autoZero"/>
        <c:auto val="1"/>
        <c:lblAlgn val="ctr"/>
        <c:lblOffset val="100"/>
        <c:noMultiLvlLbl val="0"/>
      </c:catAx>
      <c:valAx>
        <c:axId val="967087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080960"/>
        <c:crosses val="autoZero"/>
        <c:crossBetween val="between"/>
      </c:valAx>
      <c:spPr>
        <a:noFill/>
        <a:ln w="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43E-2"/>
          <c:w val="0.92742143721979142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- IX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Јануари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Јуни</c:v>
                </c:pt>
                <c:pt idx="6">
                  <c:v>Јули</c:v>
                </c:pt>
                <c:pt idx="7">
                  <c:v>Август</c:v>
                </c:pt>
                <c:pt idx="8">
                  <c:v>Септември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19598</c:v>
                </c:pt>
                <c:pt idx="1">
                  <c:v>16533</c:v>
                </c:pt>
                <c:pt idx="2">
                  <c:v>17234</c:v>
                </c:pt>
                <c:pt idx="3">
                  <c:v>25099</c:v>
                </c:pt>
                <c:pt idx="4">
                  <c:v>30118</c:v>
                </c:pt>
                <c:pt idx="5">
                  <c:v>30022</c:v>
                </c:pt>
                <c:pt idx="6">
                  <c:v>74196</c:v>
                </c:pt>
                <c:pt idx="7">
                  <c:v>116189</c:v>
                </c:pt>
                <c:pt idx="8">
                  <c:v>27626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- IX 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Јануари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Јуни</c:v>
                </c:pt>
                <c:pt idx="6">
                  <c:v>Јули</c:v>
                </c:pt>
                <c:pt idx="7">
                  <c:v>Август</c:v>
                </c:pt>
                <c:pt idx="8">
                  <c:v>Септември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19787</c:v>
                </c:pt>
                <c:pt idx="1">
                  <c:v>17565</c:v>
                </c:pt>
                <c:pt idx="2">
                  <c:v>6815</c:v>
                </c:pt>
                <c:pt idx="3">
                  <c:v>570</c:v>
                </c:pt>
                <c:pt idx="4">
                  <c:v>655</c:v>
                </c:pt>
                <c:pt idx="5">
                  <c:v>3347</c:v>
                </c:pt>
                <c:pt idx="6">
                  <c:v>70600</c:v>
                </c:pt>
                <c:pt idx="7">
                  <c:v>126509</c:v>
                </c:pt>
                <c:pt idx="8">
                  <c:v>36990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7081504"/>
        <c:axId val="967084768"/>
      </c:barChart>
      <c:catAx>
        <c:axId val="96708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84768"/>
        <c:crosses val="autoZero"/>
        <c:auto val="1"/>
        <c:lblAlgn val="ctr"/>
        <c:lblOffset val="100"/>
        <c:noMultiLvlLbl val="0"/>
      </c:catAx>
      <c:valAx>
        <c:axId val="967084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081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43E-2"/>
          <c:w val="0.92742143721979142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- IX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7.3643294730707798E-3"/>
                  <c:y val="-3.52235992567995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368606913294391E-3"/>
                  <c:y val="-1.921287232189063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821164147976633E-3"/>
                  <c:y val="-2.561716309585421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547442765317303E-3"/>
                  <c:y val="-5.123432619170866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21164147976633E-3"/>
                  <c:y val="-4.80321808047268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123432619170866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369573348048932E-3"/>
                  <c:y val="-3.842574464378149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273721382658786E-2"/>
                  <c:y val="-6.724505312661761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5916049678612157E-3"/>
                  <c:y val="-6.724530526404964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Јануари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Јуни</c:v>
                </c:pt>
                <c:pt idx="6">
                  <c:v>Јули</c:v>
                </c:pt>
                <c:pt idx="7">
                  <c:v>Август</c:v>
                </c:pt>
                <c:pt idx="8">
                  <c:v>Септември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46921</c:v>
                </c:pt>
                <c:pt idx="1">
                  <c:v>38660</c:v>
                </c:pt>
                <c:pt idx="2">
                  <c:v>39835</c:v>
                </c:pt>
                <c:pt idx="3">
                  <c:v>60743</c:v>
                </c:pt>
                <c:pt idx="4">
                  <c:v>66120</c:v>
                </c:pt>
                <c:pt idx="5">
                  <c:v>78559</c:v>
                </c:pt>
                <c:pt idx="6">
                  <c:v>449291</c:v>
                </c:pt>
                <c:pt idx="7">
                  <c:v>656249</c:v>
                </c:pt>
                <c:pt idx="8">
                  <c:v>78683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- IX 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7.3642328295953135E-3"/>
                  <c:y val="1.1741064118491977E-16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368606913294391E-3"/>
                  <c:y val="1.601072693490907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821164147976633E-3"/>
                  <c:y val="1.1741064118491977E-16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368606913294391E-3"/>
                  <c:y val="9.6064361609454942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547442765317754E-3"/>
                  <c:y val="6.4042907739637021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821164147975731E-3"/>
                  <c:y val="1.60107269349089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273721382658876E-2"/>
                  <c:y val="3.2021453869817912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368606913294391E-3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Јануари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Мај</c:v>
                </c:pt>
                <c:pt idx="5">
                  <c:v>Јуни</c:v>
                </c:pt>
                <c:pt idx="6">
                  <c:v>Јули</c:v>
                </c:pt>
                <c:pt idx="7">
                  <c:v>Август</c:v>
                </c:pt>
                <c:pt idx="8">
                  <c:v>Септември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47611</c:v>
                </c:pt>
                <c:pt idx="1">
                  <c:v>39026</c:v>
                </c:pt>
                <c:pt idx="2">
                  <c:v>19797</c:v>
                </c:pt>
                <c:pt idx="3">
                  <c:v>2358</c:v>
                </c:pt>
                <c:pt idx="4">
                  <c:v>2202</c:v>
                </c:pt>
                <c:pt idx="5">
                  <c:v>7805</c:v>
                </c:pt>
                <c:pt idx="6">
                  <c:v>420847</c:v>
                </c:pt>
                <c:pt idx="7">
                  <c:v>663185</c:v>
                </c:pt>
                <c:pt idx="8">
                  <c:v>99164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7073888"/>
        <c:axId val="967082592"/>
      </c:barChart>
      <c:catAx>
        <c:axId val="96707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82592"/>
        <c:crosses val="autoZero"/>
        <c:auto val="1"/>
        <c:lblAlgn val="ctr"/>
        <c:lblOffset val="100"/>
        <c:noMultiLvlLbl val="0"/>
      </c:catAx>
      <c:valAx>
        <c:axId val="967082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073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43E-2"/>
          <c:w val="0.9274214372197912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Косово</c:v>
                </c:pt>
                <c:pt idx="1">
                  <c:v>Албанија</c:v>
                </c:pt>
                <c:pt idx="2">
                  <c:v>Грција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19074</c:v>
                </c:pt>
                <c:pt idx="1">
                  <c:v>18886</c:v>
                </c:pt>
                <c:pt idx="2">
                  <c:v>39059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Косово</c:v>
                </c:pt>
                <c:pt idx="1">
                  <c:v>Албанија</c:v>
                </c:pt>
                <c:pt idx="2">
                  <c:v>Грција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9384</c:v>
                </c:pt>
                <c:pt idx="1">
                  <c:v>9000</c:v>
                </c:pt>
                <c:pt idx="2">
                  <c:v>14562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7083136"/>
        <c:axId val="967074976"/>
      </c:barChart>
      <c:catAx>
        <c:axId val="96708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74976"/>
        <c:crosses val="autoZero"/>
        <c:auto val="1"/>
        <c:lblAlgn val="ctr"/>
        <c:lblOffset val="100"/>
        <c:noMultiLvlLbl val="0"/>
      </c:catAx>
      <c:valAx>
        <c:axId val="967074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083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43E-2"/>
          <c:w val="0.9274214372197912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2018 → 2019 → 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64.709999999999994</c:v>
                </c:pt>
                <c:pt idx="1">
                  <c:v>87.14</c:v>
                </c:pt>
                <c:pt idx="2">
                  <c:v>147.08000000000001</c:v>
                </c:pt>
                <c:pt idx="3">
                  <c:v>82.61999999999999</c:v>
                </c:pt>
                <c:pt idx="4">
                  <c:v>381.55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2018 → 2019 → 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63.27</c:v>
                </c:pt>
                <c:pt idx="1">
                  <c:v>90.61999999999999</c:v>
                </c:pt>
                <c:pt idx="2">
                  <c:v>154.16</c:v>
                </c:pt>
                <c:pt idx="3">
                  <c:v>87.86999999999999</c:v>
                </c:pt>
                <c:pt idx="4">
                  <c:v>395.91999999999985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2018 → 2019 → 2020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63.74</c:v>
                </c:pt>
                <c:pt idx="1">
                  <c:v>37.24</c:v>
                </c:pt>
                <c:pt idx="2">
                  <c:v>0</c:v>
                </c:pt>
                <c:pt idx="3">
                  <c:v>0</c:v>
                </c:pt>
                <c:pt idx="4">
                  <c:v>100.98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7076064"/>
        <c:axId val="967076608"/>
      </c:barChart>
      <c:catAx>
        <c:axId val="967076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76608"/>
        <c:crosses val="autoZero"/>
        <c:auto val="1"/>
        <c:lblAlgn val="ctr"/>
        <c:lblOffset val="100"/>
        <c:noMultiLvlLbl val="0"/>
      </c:catAx>
      <c:valAx>
        <c:axId val="967076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07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732517920116441E-4"/>
          <c:y val="4.1330367860949275E-3"/>
          <c:w val="5.4806128356065513E-2"/>
          <c:h val="0.184793036770966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0.38294</cdr:x>
      <cdr:y>0.04163</cdr:y>
    </cdr:from>
    <cdr:to>
      <cdr:x>0.6055</cdr:x>
      <cdr:y>0.09595</cdr:y>
    </cdr:to>
    <cdr:sp macro="" textlink="">
      <cdr:nvSpPr>
        <cdr:cNvPr id="14" name="TextBox 5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3056EE10-2B9C-42E5-AFAE-897EA778348D}"/>
            </a:ext>
          </a:extLst>
        </cdr:cNvPr>
        <cdr:cNvSpPr txBox="1"/>
      </cdr:nvSpPr>
      <cdr:spPr>
        <a:xfrm xmlns:a="http://schemas.openxmlformats.org/drawingml/2006/main">
          <a:off x="3962400" y="165100"/>
          <a:ext cx="230292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  <a:ea typeface="Arial Unicode MS"/>
            </a:defRPr>
          </a:lvl9pPr>
        </a:lstStyle>
        <a:p xmlns:a="http://schemas.openxmlformats.org/drawingml/2006/main">
          <a:pPr algn="ctr"/>
          <a:r>
            <a:rPr lang="mk-MK" altLang="ko-KR" sz="1400" b="1" dirty="0" smtClean="0">
              <a:solidFill>
                <a:srgbClr val="196491"/>
              </a:solidFill>
            </a:rPr>
            <a:t>Број на ноќевања</a:t>
          </a:r>
          <a:endParaRPr lang="en-US" altLang="ko-KR" sz="1400" b="1" dirty="0">
            <a:solidFill>
              <a:srgbClr val="19649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0.30885</cdr:x>
      <cdr:y>0.78628</cdr:y>
    </cdr:from>
    <cdr:to>
      <cdr:x>0.30885</cdr:x>
      <cdr:y>0.81045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195799" y="3118446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0.30526</cdr:x>
      <cdr:y>0.82364</cdr:y>
    </cdr:from>
    <cdr:to>
      <cdr:x>0.31171</cdr:x>
      <cdr:y>0.83517</cdr:y>
    </cdr:to>
    <cdr:sp macro="" textlink="">
      <cdr:nvSpPr>
        <cdr:cNvPr id="12" name="Isosceles Triangle 1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3158650" y="3266637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0.51369</cdr:x>
      <cdr:y>0.77743</cdr:y>
    </cdr:from>
    <cdr:to>
      <cdr:x>0.51369</cdr:x>
      <cdr:y>0.80161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315357" y="3083372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0.5101</cdr:x>
      <cdr:y>0.8148</cdr:y>
    </cdr:from>
    <cdr:to>
      <cdr:x>0.51655</cdr:x>
      <cdr:y>0.82633</cdr:y>
    </cdr:to>
    <cdr:sp macro="" textlink="">
      <cdr:nvSpPr>
        <cdr:cNvPr id="17" name="Isosceles Triangle 1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5278208" y="3231563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0.61764</cdr:x>
      <cdr:y>0.77561</cdr:y>
    </cdr:from>
    <cdr:to>
      <cdr:x>0.61764</cdr:x>
      <cdr:y>0.79978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390904" y="3076134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0.61405</cdr:x>
      <cdr:y>0.81297</cdr:y>
    </cdr:from>
    <cdr:to>
      <cdr:x>0.6205</cdr:x>
      <cdr:y>0.8245</cdr:y>
    </cdr:to>
    <cdr:sp macro="" textlink="">
      <cdr:nvSpPr>
        <cdr:cNvPr id="19" name="Isosceles Triangle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6353755" y="3224325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0.72009</cdr:x>
      <cdr:y>0.42282</cdr:y>
    </cdr:from>
    <cdr:to>
      <cdr:x>0.72009</cdr:x>
      <cdr:y>0.447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451046" y="1676947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0.7165</cdr:x>
      <cdr:y>0.46019</cdr:y>
    </cdr:from>
    <cdr:to>
      <cdr:x>0.72295</cdr:x>
      <cdr:y>0.47171</cdr:y>
    </cdr:to>
    <cdr:sp macro="" textlink="">
      <cdr:nvSpPr>
        <cdr:cNvPr id="21" name="Isosceles Triangle 20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7413897" y="1825138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0.09191</cdr:x>
      <cdr:y>0.69006</cdr:y>
    </cdr:from>
    <cdr:to>
      <cdr:x>0.10255</cdr:x>
      <cdr:y>0.76971</cdr:y>
    </cdr:to>
    <cdr:grpSp>
      <cdr:nvGrpSpPr>
        <cdr:cNvPr id="22" name="Group 21"/>
        <cdr:cNvGrpSpPr/>
      </cdr:nvGrpSpPr>
      <cdr:grpSpPr>
        <a:xfrm xmlns:a="http://schemas.openxmlformats.org/drawingml/2006/main">
          <a:off x="951021" y="2736841"/>
          <a:ext cx="110096" cy="315899"/>
          <a:chOff x="-1149245" y="-1137047"/>
          <a:chExt cx="110154" cy="315890"/>
        </a:xfrm>
      </cdr:grpSpPr>
      <cdr:cxnSp macro="">
        <cdr:nvCxnSpPr>
          <cdr:cNvPr id="23" name="Straight Connector 22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1094168" y="-1002200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4" name="Isosceles Triangle 23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1149245" y="-113704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0.70692</cdr:x>
      <cdr:y>0.43064</cdr:y>
    </cdr:from>
    <cdr:to>
      <cdr:x>0.78256</cdr:x>
      <cdr:y>0.49272</cdr:y>
    </cdr:to>
    <cdr:sp macro="" textlink="">
      <cdr:nvSpPr>
        <cdr:cNvPr id="25" name="Rectangle 2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7314672" y="1707942"/>
          <a:ext cx="78275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 smtClean="0">
              <a:solidFill>
                <a:srgbClr val="FF0000"/>
              </a:solidFill>
              <a:cs typeface="Arial" pitchFamily="34" charset="0"/>
            </a:rPr>
            <a:t>-4,8</a:t>
          </a:r>
          <a:r>
            <a:rPr lang="mk-MK" altLang="ko-KR" sz="1000" dirty="0" smtClean="0">
              <a:solidFill>
                <a:srgbClr val="FF0000"/>
              </a:solidFill>
              <a:cs typeface="Arial" pitchFamily="34" charset="0"/>
            </a:rPr>
            <a:t> %</a:t>
          </a:r>
          <a:endParaRPr lang="en-US" altLang="ko-KR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0.30885</cdr:x>
      <cdr:y>0.78628</cdr:y>
    </cdr:from>
    <cdr:to>
      <cdr:x>0.30885</cdr:x>
      <cdr:y>0.81045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195799" y="3118446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0.30526</cdr:x>
      <cdr:y>0.82364</cdr:y>
    </cdr:from>
    <cdr:to>
      <cdr:x>0.31171</cdr:x>
      <cdr:y>0.83517</cdr:y>
    </cdr:to>
    <cdr:sp macro="" textlink="">
      <cdr:nvSpPr>
        <cdr:cNvPr id="12" name="Isosceles Triangle 1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3158650" y="3266637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0.51369</cdr:x>
      <cdr:y>0.77743</cdr:y>
    </cdr:from>
    <cdr:to>
      <cdr:x>0.51369</cdr:x>
      <cdr:y>0.80161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315357" y="3083372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0.5101</cdr:x>
      <cdr:y>0.8148</cdr:y>
    </cdr:from>
    <cdr:to>
      <cdr:x>0.51655</cdr:x>
      <cdr:y>0.82633</cdr:y>
    </cdr:to>
    <cdr:sp macro="" textlink="">
      <cdr:nvSpPr>
        <cdr:cNvPr id="17" name="Isosceles Triangle 1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5278208" y="3231563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0.61764</cdr:x>
      <cdr:y>0.77561</cdr:y>
    </cdr:from>
    <cdr:to>
      <cdr:x>0.61764</cdr:x>
      <cdr:y>0.79978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390904" y="3076134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0.61405</cdr:x>
      <cdr:y>0.81297</cdr:y>
    </cdr:from>
    <cdr:to>
      <cdr:x>0.6205</cdr:x>
      <cdr:y>0.8245</cdr:y>
    </cdr:to>
    <cdr:sp macro="" textlink="">
      <cdr:nvSpPr>
        <cdr:cNvPr id="19" name="Isosceles Triangle 1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6353755" y="3224325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0.7165</cdr:x>
      <cdr:y>0.35317</cdr:y>
    </cdr:from>
    <cdr:to>
      <cdr:x>0.72295</cdr:x>
      <cdr:y>0.40206</cdr:y>
    </cdr:to>
    <cdr:grpSp>
      <cdr:nvGrpSpPr>
        <cdr:cNvPr id="14" name="Group 13"/>
        <cdr:cNvGrpSpPr/>
      </cdr:nvGrpSpPr>
      <cdr:grpSpPr>
        <a:xfrm xmlns:a="http://schemas.openxmlformats.org/drawingml/2006/main">
          <a:off x="7413848" y="1400704"/>
          <a:ext cx="66740" cy="193903"/>
          <a:chOff x="7413848" y="1676943"/>
          <a:chExt cx="66740" cy="193902"/>
        </a:xfrm>
      </cdr:grpSpPr>
      <cdr:cxnSp macro="">
        <cdr:nvCxnSpPr>
          <cdr:cNvPr id="20" name="Straight Connector 19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7450994" y="1676943"/>
            <a:ext cx="0" cy="95900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1" name="Isosceles Triangle 20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 rot="10800000">
            <a:off x="7413848" y="1825155"/>
            <a:ext cx="66740" cy="45690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>
              <a:solidFill>
                <a:srgbClr val="FF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0.09651</cdr:x>
      <cdr:y>0.7477</cdr:y>
    </cdr:from>
    <cdr:to>
      <cdr:x>0.10715</cdr:x>
      <cdr:y>0.82735</cdr:y>
    </cdr:to>
    <cdr:grpSp>
      <cdr:nvGrpSpPr>
        <cdr:cNvPr id="22" name="Group 21"/>
        <cdr:cNvGrpSpPr/>
      </cdr:nvGrpSpPr>
      <cdr:grpSpPr>
        <a:xfrm xmlns:a="http://schemas.openxmlformats.org/drawingml/2006/main">
          <a:off x="998619" y="2965446"/>
          <a:ext cx="110095" cy="315899"/>
          <a:chOff x="-1149245" y="-1137047"/>
          <a:chExt cx="110154" cy="315890"/>
        </a:xfrm>
      </cdr:grpSpPr>
      <cdr:cxnSp macro="">
        <cdr:nvCxnSpPr>
          <cdr:cNvPr id="23" name="Straight Connector 22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1094168" y="-1002200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4" name="Isosceles Triangle 23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1149245" y="-113704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0.706</cdr:x>
      <cdr:y>0.34899</cdr:y>
    </cdr:from>
    <cdr:to>
      <cdr:x>0.78164</cdr:x>
      <cdr:y>0.41107</cdr:y>
    </cdr:to>
    <cdr:sp macro="" textlink="">
      <cdr:nvSpPr>
        <cdr:cNvPr id="25" name="Rectangle 2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7305195" y="1384107"/>
          <a:ext cx="782671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 smtClean="0">
              <a:solidFill>
                <a:srgbClr val="FF0000"/>
              </a:solidFill>
              <a:cs typeface="Arial" pitchFamily="34" charset="0"/>
            </a:rPr>
            <a:t>-6,3</a:t>
          </a:r>
          <a:r>
            <a:rPr lang="mk-MK" altLang="ko-KR" sz="1000" dirty="0" smtClean="0">
              <a:solidFill>
                <a:srgbClr val="FF0000"/>
              </a:solidFill>
              <a:cs typeface="Arial" pitchFamily="34" charset="0"/>
            </a:rPr>
            <a:t> %</a:t>
          </a:r>
          <a:endParaRPr lang="en-US" altLang="ko-KR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0.51682</cdr:x>
      <cdr:y>0.65721</cdr:y>
    </cdr:from>
    <cdr:to>
      <cdr:x>0.52327</cdr:x>
      <cdr:y>0.7061</cdr:y>
    </cdr:to>
    <cdr:grpSp>
      <cdr:nvGrpSpPr>
        <cdr:cNvPr id="17" name="Group 16"/>
        <cdr:cNvGrpSpPr/>
      </cdr:nvGrpSpPr>
      <cdr:grpSpPr>
        <a:xfrm xmlns:a="http://schemas.openxmlformats.org/drawingml/2006/main">
          <a:off x="5347697" y="2606555"/>
          <a:ext cx="66740" cy="193902"/>
          <a:chOff x="2019183" y="3453360"/>
          <a:chExt cx="66728" cy="193910"/>
        </a:xfrm>
      </cdr:grpSpPr>
      <cdr:cxnSp macro="">
        <cdr:nvCxnSpPr>
          <cdr:cNvPr id="18" name="Straight Connector 17">
            <a:extLst xmlns:a="http://schemas.openxmlformats.org/drawingml/2006/main">
              <a:ext uri="{FF2B5EF4-FFF2-40B4-BE49-F238E27FC236}">
  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056332" y="3453360"/>
            <a:ext cx="0" cy="95882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9" name="Isosceles Triangle 18">
            <a:extLst xmlns:a="http://schemas.openxmlformats.org/drawingml/2006/main">
              <a:ext uri="{FF2B5EF4-FFF2-40B4-BE49-F238E27FC236}">
  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 rot="10800000">
            <a:off x="2019183" y="3601551"/>
            <a:ext cx="66728" cy="45719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>
              <a:solidFill>
                <a:srgbClr val="FF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0.82409</cdr:x>
      <cdr:y>0.56759</cdr:y>
    </cdr:from>
    <cdr:to>
      <cdr:x>0.83054</cdr:x>
      <cdr:y>0.61648</cdr:y>
    </cdr:to>
    <cdr:grpSp>
      <cdr:nvGrpSpPr>
        <cdr:cNvPr id="20" name="Group 19"/>
        <cdr:cNvGrpSpPr/>
      </cdr:nvGrpSpPr>
      <cdr:grpSpPr>
        <a:xfrm xmlns:a="http://schemas.openxmlformats.org/drawingml/2006/main">
          <a:off x="8527115" y="2251114"/>
          <a:ext cx="66740" cy="193902"/>
          <a:chOff x="2019183" y="3453360"/>
          <a:chExt cx="66728" cy="193910"/>
        </a:xfrm>
      </cdr:grpSpPr>
      <cdr:cxnSp macro="">
        <cdr:nvCxnSpPr>
          <cdr:cNvPr id="21" name="Straight Connector 20">
            <a:extLst xmlns:a="http://schemas.openxmlformats.org/drawingml/2006/main">
              <a:ext uri="{FF2B5EF4-FFF2-40B4-BE49-F238E27FC236}">
  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056332" y="3453360"/>
            <a:ext cx="0" cy="95882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Isosceles Triangle 21">
            <a:extLst xmlns:a="http://schemas.openxmlformats.org/drawingml/2006/main">
              <a:ext uri="{FF2B5EF4-FFF2-40B4-BE49-F238E27FC236}">
  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 rot="10800000">
            <a:off x="2019183" y="3601551"/>
            <a:ext cx="66728" cy="45719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solidFill>
              <a:srgbClr val="FF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>
              <a:solidFill>
                <a:srgbClr val="FF0000"/>
              </a:solidFill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0.10663</cdr:x>
      <cdr:y>0.7243</cdr:y>
    </cdr:from>
    <cdr:to>
      <cdr:x>0.17399</cdr:x>
      <cdr:y>0.78638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1103322" y="2872635"/>
          <a:ext cx="69702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-2.23%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0.23065</cdr:x>
      <cdr:y>0.6832</cdr:y>
    </cdr:from>
    <cdr:to>
      <cdr:x>0.30459</cdr:x>
      <cdr:y>0.74528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2386616" y="2709638"/>
          <a:ext cx="76508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27.45%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0.28311</cdr:x>
      <cdr:y>0.6832</cdr:y>
    </cdr:from>
    <cdr:to>
      <cdr:x>0.35705</cdr:x>
      <cdr:y>0.74528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2929398" y="2709638"/>
          <a:ext cx="76508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3.98%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0.41047</cdr:x>
      <cdr:y>0.57698</cdr:y>
    </cdr:from>
    <cdr:to>
      <cdr:x>0.48441</cdr:x>
      <cdr:y>0.63906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4247256" y="2288357"/>
          <a:ext cx="76508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8.8%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0.47038</cdr:x>
      <cdr:y>0.56442</cdr:y>
    </cdr:from>
    <cdr:to>
      <cdr:x>0.52962</cdr:x>
      <cdr:y>0.6265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4867134" y="2238522"/>
          <a:ext cx="61304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4.77%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0.59493</cdr:x>
      <cdr:y>0.69844</cdr:y>
    </cdr:from>
    <cdr:to>
      <cdr:x>0.66887</cdr:x>
      <cdr:y>0.76052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6155946" y="2770083"/>
          <a:ext cx="76508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14.2%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0.65427</cdr:x>
      <cdr:y>0.6832</cdr:y>
    </cdr:from>
    <cdr:to>
      <cdr:x>0.72821</cdr:x>
      <cdr:y>0.74529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6769906" y="2709618"/>
          <a:ext cx="765080" cy="24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6.,35%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0.78472</cdr:x>
      <cdr:y>0.1573</cdr:y>
    </cdr:from>
    <cdr:to>
      <cdr:x>0.85866</cdr:x>
      <cdr:y>0.21939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8119716" y="623884"/>
          <a:ext cx="765080" cy="24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16.7%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0.84036</cdr:x>
      <cdr:y>0.13192</cdr:y>
    </cdr:from>
    <cdr:to>
      <cdr:x>0.9143</cdr:x>
      <cdr:y>0.194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xmlns="" xmlns:p="http://schemas.openxmlformats.org/presentationml/2006/main" xmlns:r="http://schemas.openxmlformats.org/officeDocument/2006/relationships" xmlns:lc="http://schemas.openxmlformats.org/drawingml/2006/lockedCanvas" id="{296AD6DF-8BF1-4CAE-AA32-50DDC6D7EA65}"/>
            </a:ext>
          </a:extLst>
        </cdr:cNvPr>
        <cdr:cNvSpPr/>
      </cdr:nvSpPr>
      <cdr:spPr>
        <a:xfrm xmlns:a="http://schemas.openxmlformats.org/drawingml/2006/main">
          <a:off x="8695493" y="523212"/>
          <a:ext cx="76508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3.75%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0.28577</cdr:x>
      <cdr:y>0.65076</cdr:y>
    </cdr:from>
    <cdr:to>
      <cdr:x>0.29642</cdr:x>
      <cdr:y>0.73041</cdr:y>
    </cdr:to>
    <cdr:grpSp>
      <cdr:nvGrpSpPr>
        <cdr:cNvPr id="14" name="Group 13"/>
        <cdr:cNvGrpSpPr/>
      </cdr:nvGrpSpPr>
      <cdr:grpSpPr>
        <a:xfrm xmlns:a="http://schemas.openxmlformats.org/drawingml/2006/main">
          <a:off x="2956951" y="2580973"/>
          <a:ext cx="110199" cy="315900"/>
          <a:chOff x="941732" y="1803477"/>
          <a:chExt cx="110154" cy="315890"/>
        </a:xfrm>
      </cdr:grpSpPr>
      <cdr:cxnSp macro="">
        <cdr:nvCxnSpPr>
          <cdr:cNvPr id="15" name="Straight Connector 14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6" name="Isosceles Triangle 15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0.4638</cdr:x>
      <cdr:y>0.54685</cdr:y>
    </cdr:from>
    <cdr:to>
      <cdr:x>0.47445</cdr:x>
      <cdr:y>0.6265</cdr:y>
    </cdr:to>
    <cdr:grpSp>
      <cdr:nvGrpSpPr>
        <cdr:cNvPr id="17" name="Group 16"/>
        <cdr:cNvGrpSpPr/>
      </cdr:nvGrpSpPr>
      <cdr:grpSpPr>
        <a:xfrm xmlns:a="http://schemas.openxmlformats.org/drawingml/2006/main">
          <a:off x="4799082" y="2168857"/>
          <a:ext cx="110199" cy="315899"/>
          <a:chOff x="941732" y="1803477"/>
          <a:chExt cx="110154" cy="315890"/>
        </a:xfrm>
      </cdr:grpSpPr>
      <cdr:cxnSp macro="">
        <cdr:nvCxnSpPr>
          <cdr:cNvPr id="18" name="Straight Connector 17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9" name="Isosceles Triangle 18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0.64824</cdr:x>
      <cdr:y>0.66859</cdr:y>
    </cdr:from>
    <cdr:to>
      <cdr:x>0.65888</cdr:x>
      <cdr:y>0.74824</cdr:y>
    </cdr:to>
    <cdr:grpSp>
      <cdr:nvGrpSpPr>
        <cdr:cNvPr id="20" name="Group 19"/>
        <cdr:cNvGrpSpPr/>
      </cdr:nvGrpSpPr>
      <cdr:grpSpPr>
        <a:xfrm xmlns:a="http://schemas.openxmlformats.org/drawingml/2006/main">
          <a:off x="6707540" y="2651689"/>
          <a:ext cx="110096" cy="315899"/>
          <a:chOff x="941732" y="1803477"/>
          <a:chExt cx="110154" cy="315890"/>
        </a:xfrm>
      </cdr:grpSpPr>
      <cdr:cxnSp macro="">
        <cdr:nvCxnSpPr>
          <cdr:cNvPr id="21" name="Straight Connector 20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Isosceles Triangle 21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0.83571</cdr:x>
      <cdr:y>0.12637</cdr:y>
    </cdr:from>
    <cdr:to>
      <cdr:x>0.84636</cdr:x>
      <cdr:y>0.20602</cdr:y>
    </cdr:to>
    <cdr:grpSp>
      <cdr:nvGrpSpPr>
        <cdr:cNvPr id="23" name="Group 22"/>
        <cdr:cNvGrpSpPr/>
      </cdr:nvGrpSpPr>
      <cdr:grpSpPr>
        <a:xfrm xmlns:a="http://schemas.openxmlformats.org/drawingml/2006/main">
          <a:off x="8647350" y="501195"/>
          <a:ext cx="110199" cy="315899"/>
          <a:chOff x="941732" y="1803477"/>
          <a:chExt cx="110154" cy="315890"/>
        </a:xfrm>
      </cdr:grpSpPr>
      <cdr:cxnSp macro="">
        <cdr:nvCxnSpPr>
          <cdr:cNvPr id="24" name="Straight Connector 23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5" name="Isosceles Triangle 24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0.51991</cdr:x>
      <cdr:y>0.53219</cdr:y>
    </cdr:from>
    <cdr:to>
      <cdr:x>0.53056</cdr:x>
      <cdr:y>0.61184</cdr:y>
    </cdr:to>
    <cdr:grpSp>
      <cdr:nvGrpSpPr>
        <cdr:cNvPr id="29" name="Group 28"/>
        <cdr:cNvGrpSpPr/>
      </cdr:nvGrpSpPr>
      <cdr:grpSpPr>
        <a:xfrm xmlns:a="http://schemas.openxmlformats.org/drawingml/2006/main">
          <a:off x="5379670" y="2110714"/>
          <a:ext cx="110199" cy="315899"/>
          <a:chOff x="-5446540" y="-652549"/>
          <a:chExt cx="110154" cy="315890"/>
        </a:xfrm>
      </cdr:grpSpPr>
      <cdr:cxnSp macro="">
        <cdr:nvCxnSpPr>
          <cdr:cNvPr id="30" name="Straight Connector 29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91463" y="-51770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Isosceles Triangle 30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446540" y="-652549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0.71021</cdr:x>
      <cdr:y>0.64589</cdr:y>
    </cdr:from>
    <cdr:to>
      <cdr:x>0.72086</cdr:x>
      <cdr:y>0.72554</cdr:y>
    </cdr:to>
    <cdr:grpSp>
      <cdr:nvGrpSpPr>
        <cdr:cNvPr id="32" name="Group 31"/>
        <cdr:cNvGrpSpPr/>
      </cdr:nvGrpSpPr>
      <cdr:grpSpPr>
        <a:xfrm xmlns:a="http://schemas.openxmlformats.org/drawingml/2006/main">
          <a:off x="7348763" y="2561659"/>
          <a:ext cx="110199" cy="315899"/>
          <a:chOff x="-4824068" y="955251"/>
          <a:chExt cx="110154" cy="315890"/>
        </a:xfrm>
      </cdr:grpSpPr>
      <cdr:cxnSp macro="">
        <cdr:nvCxnSpPr>
          <cdr:cNvPr id="33" name="Straight Connector 32">
            <a:extLst xmlns:a="http://schemas.openxmlformats.org/drawingml/2006/main"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4768991" y="1090098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4" name="Isosceles Triangle 33">
            <a:extLst xmlns:a="http://schemas.openxmlformats.org/drawingml/2006/main"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4824068" y="955251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0.89152</cdr:x>
      <cdr:y>0.08975</cdr:y>
    </cdr:from>
    <cdr:to>
      <cdr:x>0.90216</cdr:x>
      <cdr:y>0.1694</cdr:y>
    </cdr:to>
    <cdr:grpSp>
      <cdr:nvGrpSpPr>
        <cdr:cNvPr id="35" name="Group 34"/>
        <cdr:cNvGrpSpPr/>
      </cdr:nvGrpSpPr>
      <cdr:grpSpPr>
        <a:xfrm xmlns:a="http://schemas.openxmlformats.org/drawingml/2006/main">
          <a:off x="9224834" y="355957"/>
          <a:ext cx="110095" cy="315899"/>
          <a:chOff x="-6751928" y="2788997"/>
          <a:chExt cx="110154" cy="315890"/>
        </a:xfrm>
      </cdr:grpSpPr>
      <cdr:cxnSp macro="">
        <cdr:nvCxnSpPr>
          <cdr:cNvPr id="36" name="Straight Connector 35">
            <a:extLst xmlns:a="http://schemas.openxmlformats.org/drawingml/2006/main"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6696851" y="292384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7" name="Isosceles Triangle 36">
            <a:extLst xmlns:a="http://schemas.openxmlformats.org/drawingml/2006/main"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6751928" y="278899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0.11247</cdr:x>
      <cdr:y>0.72142</cdr:y>
    </cdr:from>
    <cdr:to>
      <cdr:x>0.11247</cdr:x>
      <cdr:y>0.7456</cdr:y>
    </cdr:to>
    <cdr:cxnSp macro="">
      <cdr:nvCxnSpPr>
        <cdr:cNvPr id="39" name="Straight Connector 38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3799" y="2861236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0.10888</cdr:x>
      <cdr:y>0.75879</cdr:y>
    </cdr:from>
    <cdr:to>
      <cdr:x>0.11533</cdr:x>
      <cdr:y>0.77032</cdr:y>
    </cdr:to>
    <cdr:sp macro="" textlink="">
      <cdr:nvSpPr>
        <cdr:cNvPr id="40" name="Isosceles Triangle 3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1126650" y="3009427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0.15763</cdr:x>
      <cdr:y>0.72218</cdr:y>
    </cdr:from>
    <cdr:to>
      <cdr:x>0.22499</cdr:x>
      <cdr:y>0.78426</cdr:y>
    </cdr:to>
    <cdr:sp macro="" textlink="">
      <cdr:nvSpPr>
        <cdr:cNvPr id="44" name="Rectangle 43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296AD6DF-8BF1-4CAE-AA32-50DDC6D7EA65}"/>
            </a:ext>
          </a:extLst>
        </cdr:cNvPr>
        <cdr:cNvSpPr/>
      </cdr:nvSpPr>
      <cdr:spPr>
        <a:xfrm xmlns:a="http://schemas.openxmlformats.org/drawingml/2006/main">
          <a:off x="1631050" y="2864213"/>
          <a:ext cx="697020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0.74</a:t>
          </a:r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0.34352</cdr:x>
      <cdr:y>0.76455</cdr:y>
    </cdr:from>
    <cdr:to>
      <cdr:x>0.40676</cdr:x>
      <cdr:y>0.82663</cdr:y>
    </cdr:to>
    <cdr:sp macro="" textlink="">
      <cdr:nvSpPr>
        <cdr:cNvPr id="45" name="Rectangle 44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3554499" y="3032290"/>
          <a:ext cx="654361" cy="24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-58.91%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0.35419</cdr:x>
      <cdr:y>0.72293</cdr:y>
    </cdr:from>
    <cdr:to>
      <cdr:x>0.35419</cdr:x>
      <cdr:y>0.74711</cdr:y>
    </cdr:to>
    <cdr:cxnSp macro="">
      <cdr:nvCxnSpPr>
        <cdr:cNvPr id="46" name="Straight Connector 45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97CA3C99-15DA-4842-B713-CB54C839AD2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664952" y="2867212"/>
          <a:ext cx="0" cy="958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0.3506</cdr:x>
      <cdr:y>0.7603</cdr:y>
    </cdr:from>
    <cdr:to>
      <cdr:x>0.35705</cdr:x>
      <cdr:y>0.77182</cdr:y>
    </cdr:to>
    <cdr:sp macro="" textlink="">
      <cdr:nvSpPr>
        <cdr:cNvPr id="47" name="Isosceles Triangle 46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A839938D-F717-47E5-96A8-957C2B4A32E8}"/>
            </a:ext>
          </a:extLst>
        </cdr:cNvPr>
        <cdr:cNvSpPr/>
      </cdr:nvSpPr>
      <cdr:spPr>
        <a:xfrm xmlns:a="http://schemas.openxmlformats.org/drawingml/2006/main" rot="10800000">
          <a:off x="3627803" y="3015403"/>
          <a:ext cx="66728" cy="457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 sz="270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19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xmlns="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1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5719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719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7008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24429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083008" y="396839"/>
            <a:ext cx="2664000" cy="3024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780429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9573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79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lVtNzsgJUk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https://www.youtube.com/embed/hub-tIED1_I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video" Target="https://www.youtube.com/embed/MoYAaPkpPzg" TargetMode="External"/><Relationship Id="rId21" Type="http://schemas.openxmlformats.org/officeDocument/2006/relationships/image" Target="../media/image19.jpeg"/><Relationship Id="rId7" Type="http://schemas.openxmlformats.org/officeDocument/2006/relationships/video" Target="https://www.youtube.com/embed/TaH6vlNnNIg" TargetMode="Externa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5.jpeg"/><Relationship Id="rId2" Type="http://schemas.openxmlformats.org/officeDocument/2006/relationships/video" Target="https://www.youtube.com/embed/K0GwWW4ds4g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video" Target="https://www.youtube.com/embed/tlVtNzsgJUk" TargetMode="External"/><Relationship Id="rId6" Type="http://schemas.openxmlformats.org/officeDocument/2006/relationships/video" Target="https://www.youtube.com/embed/yj0AuB3PWqM" TargetMode="External"/><Relationship Id="rId11" Type="http://schemas.openxmlformats.org/officeDocument/2006/relationships/video" Target="https://www.youtube.com/embed/K7IjUN7MKQA" TargetMode="External"/><Relationship Id="rId24" Type="http://schemas.openxmlformats.org/officeDocument/2006/relationships/image" Target="../media/image22.jpeg"/><Relationship Id="rId5" Type="http://schemas.openxmlformats.org/officeDocument/2006/relationships/video" Target="https://www.youtube.com/embed/rtEeNJ4fhW0" TargetMode="Externa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video" Target="https://www.youtube.com/embed/IzEonL5HP7Y" TargetMode="External"/><Relationship Id="rId19" Type="http://schemas.openxmlformats.org/officeDocument/2006/relationships/image" Target="../media/image17.jpeg"/><Relationship Id="rId4" Type="http://schemas.openxmlformats.org/officeDocument/2006/relationships/video" Target="https://www.youtube.com/embed/yjhu-52q4S8" TargetMode="External"/><Relationship Id="rId9" Type="http://schemas.openxmlformats.org/officeDocument/2006/relationships/video" Target="https://www.youtube.com/embed/NJ3G7iaw0yE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6FA59F3-E073-4F46-B7FA-A713C48ECE86}"/>
              </a:ext>
            </a:extLst>
          </p:cNvPr>
          <p:cNvGrpSpPr/>
          <p:nvPr/>
        </p:nvGrpSpPr>
        <p:grpSpPr>
          <a:xfrm>
            <a:off x="6392291" y="2046013"/>
            <a:ext cx="5117069" cy="2998447"/>
            <a:chOff x="2687161" y="3731096"/>
            <a:chExt cx="5166594" cy="3027467"/>
          </a:xfrm>
          <a:solidFill>
            <a:schemeClr val="accent1">
              <a:alpha val="92000"/>
            </a:schemeClr>
          </a:solidFill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xmlns="" id="{2A4D72C7-786E-4303-80DF-0E9BA292C4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xmlns="" id="{CCAAA87E-2C45-497D-8338-E6022A50E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xmlns="" id="{AA4AE20D-E4FC-4C5D-8858-50222A399E4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xmlns="" id="{FBB78583-F8DF-426F-9250-7CD4BE6F9C7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">
              <a:extLst>
                <a:ext uri="{FF2B5EF4-FFF2-40B4-BE49-F238E27FC236}">
                  <a16:creationId xmlns:a16="http://schemas.microsoft.com/office/drawing/2014/main" xmlns="" id="{8098B1C0-8CE6-40CE-89ED-BB34F572131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8">
              <a:extLst>
                <a:ext uri="{FF2B5EF4-FFF2-40B4-BE49-F238E27FC236}">
                  <a16:creationId xmlns:a16="http://schemas.microsoft.com/office/drawing/2014/main" xmlns="" id="{AECB4EF9-36BA-4A45-AE7A-4AC8CFC9330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9">
              <a:extLst>
                <a:ext uri="{FF2B5EF4-FFF2-40B4-BE49-F238E27FC236}">
                  <a16:creationId xmlns:a16="http://schemas.microsoft.com/office/drawing/2014/main" xmlns="" id="{971BB654-5BA7-4634-B184-6844820984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">
              <a:extLst>
                <a:ext uri="{FF2B5EF4-FFF2-40B4-BE49-F238E27FC236}">
                  <a16:creationId xmlns:a16="http://schemas.microsoft.com/office/drawing/2014/main" xmlns="" id="{A8CFC137-CDD6-44B9-8513-77ADCBEFB5E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">
              <a:extLst>
                <a:ext uri="{FF2B5EF4-FFF2-40B4-BE49-F238E27FC236}">
                  <a16:creationId xmlns:a16="http://schemas.microsoft.com/office/drawing/2014/main" xmlns="" id="{6F9BBA72-E0F8-4C52-8633-9384430075F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2">
              <a:extLst>
                <a:ext uri="{FF2B5EF4-FFF2-40B4-BE49-F238E27FC236}">
                  <a16:creationId xmlns:a16="http://schemas.microsoft.com/office/drawing/2014/main" xmlns="" id="{F81C9FC0-25B5-42C5-AAD3-F838CCD91EF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xmlns="" id="{530AB0DE-48C6-40A6-9E33-B0C1B272639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xmlns="" id="{B6B00D6A-8551-49A3-8510-AD0D8DB6EC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xmlns="" id="{9DEE591E-8A66-445A-943E-236F1017C1D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xmlns="" id="{B2AA9740-DAE5-476C-AFA5-BA7CAA3A7C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xmlns="" id="{7AFEA59A-7DE0-4062-9255-6F50FC3F313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8">
              <a:extLst>
                <a:ext uri="{FF2B5EF4-FFF2-40B4-BE49-F238E27FC236}">
                  <a16:creationId xmlns:a16="http://schemas.microsoft.com/office/drawing/2014/main" xmlns="" id="{13DC0989-825A-433F-9242-150C214C8ED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xmlns="" id="{529FBA44-A5D0-4574-B518-A75986AD0D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xmlns="" id="{9FC03BCE-3F5D-48AE-AA6D-2FEA7E680AA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1">
              <a:extLst>
                <a:ext uri="{FF2B5EF4-FFF2-40B4-BE49-F238E27FC236}">
                  <a16:creationId xmlns:a16="http://schemas.microsoft.com/office/drawing/2014/main" xmlns="" id="{7EFAC7A4-40CC-418F-AF47-69EE0BAD32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2">
              <a:extLst>
                <a:ext uri="{FF2B5EF4-FFF2-40B4-BE49-F238E27FC236}">
                  <a16:creationId xmlns:a16="http://schemas.microsoft.com/office/drawing/2014/main" xmlns="" id="{96F0760E-C967-4B24-A356-8FD769425FA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3">
              <a:extLst>
                <a:ext uri="{FF2B5EF4-FFF2-40B4-BE49-F238E27FC236}">
                  <a16:creationId xmlns:a16="http://schemas.microsoft.com/office/drawing/2014/main" xmlns="" id="{6A67FBEB-7A5A-4816-B2A9-1484AA28287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4">
              <a:extLst>
                <a:ext uri="{FF2B5EF4-FFF2-40B4-BE49-F238E27FC236}">
                  <a16:creationId xmlns:a16="http://schemas.microsoft.com/office/drawing/2014/main" xmlns="" id="{56387C87-62AC-459D-9C53-BB7BB669B03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5">
              <a:extLst>
                <a:ext uri="{FF2B5EF4-FFF2-40B4-BE49-F238E27FC236}">
                  <a16:creationId xmlns:a16="http://schemas.microsoft.com/office/drawing/2014/main" xmlns="" id="{3509E9F2-5B26-4065-99D3-2D6ED41B563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xmlns="" id="{913858B6-C6EA-4DDE-AACB-CE68986449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xmlns="" id="{694571B7-F461-418C-B7ED-4BA3F275C56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xmlns="" id="{ACF3781E-5F84-4E24-B002-43501BC30E47}"/>
                </a:ext>
              </a:extLst>
            </p:cNvPr>
            <p:cNvSpPr/>
            <p:nvPr/>
          </p:nvSpPr>
          <p:spPr>
            <a:xfrm>
              <a:off x="4885895" y="3959585"/>
              <a:ext cx="2967860" cy="2340760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xmlns="" id="{8ABE59F5-11B9-4C63-91C1-1F69041D17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:a16="http://schemas.microsoft.com/office/drawing/2014/main" xmlns="" id="{2DAE2F8F-6287-4200-90D3-3F130658926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:a16="http://schemas.microsoft.com/office/drawing/2014/main" xmlns="" id="{EA7B06E1-AAF5-4B74-B5DE-8AD86040BC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:a16="http://schemas.microsoft.com/office/drawing/2014/main" xmlns="" id="{0D339CEB-4133-477F-B5AA-25BADEFC07A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xmlns="" id="{74A897CF-EACD-4430-9EF3-7025AC7EDE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xmlns="" id="{5169197E-8A92-47BA-AAFC-37A35837F2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:a16="http://schemas.microsoft.com/office/drawing/2014/main" xmlns="" id="{1C559FFE-7BDD-40FB-9167-31896F9321D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:a16="http://schemas.microsoft.com/office/drawing/2014/main" xmlns="" id="{F337A70C-AB73-4FEF-81B8-A4E2D1CBB11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xmlns="" id="{E07C94A2-DFF5-4B22-A157-E6B3767F0BF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xmlns="" id="{E3FE0433-AFE1-469E-BC54-16243BA0ED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:a16="http://schemas.microsoft.com/office/drawing/2014/main" xmlns="" id="{40F8A025-B464-49AB-8C12-BFEEAE99886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">
              <a:extLst>
                <a:ext uri="{FF2B5EF4-FFF2-40B4-BE49-F238E27FC236}">
                  <a16:creationId xmlns:a16="http://schemas.microsoft.com/office/drawing/2014/main" xmlns="" id="{51C8CDAD-EA14-401A-A36D-12ED3E8DD01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:a16="http://schemas.microsoft.com/office/drawing/2014/main" xmlns="" id="{51B81AE1-1000-4621-BAD3-955A315D059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xmlns="" id="{62C0E64E-7C9C-42FD-9255-CA65555359C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xmlns="" id="{AF85C258-8F2A-4714-A8F7-EB86E1F14D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4">
              <a:extLst>
                <a:ext uri="{FF2B5EF4-FFF2-40B4-BE49-F238E27FC236}">
                  <a16:creationId xmlns:a16="http://schemas.microsoft.com/office/drawing/2014/main" xmlns="" id="{78050515-2309-412D-A995-BE765B1FBF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5">
              <a:extLst>
                <a:ext uri="{FF2B5EF4-FFF2-40B4-BE49-F238E27FC236}">
                  <a16:creationId xmlns:a16="http://schemas.microsoft.com/office/drawing/2014/main" xmlns="" id="{1DBB913E-20FE-4F26-A1B1-EF94B011222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xmlns="" id="{067520FE-5A72-4764-BF12-21125584EA9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xmlns="" id="{15F2CB36-0103-4384-B946-0D82B89B4C8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8">
              <a:extLst>
                <a:ext uri="{FF2B5EF4-FFF2-40B4-BE49-F238E27FC236}">
                  <a16:creationId xmlns:a16="http://schemas.microsoft.com/office/drawing/2014/main" xmlns="" id="{ADE4DAF5-FC5A-4D76-9A49-E82ED3ACF1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xmlns="" id="{CA1012B8-DEDE-4A5F-8D5F-A067E3D1D97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0">
              <a:extLst>
                <a:ext uri="{FF2B5EF4-FFF2-40B4-BE49-F238E27FC236}">
                  <a16:creationId xmlns:a16="http://schemas.microsoft.com/office/drawing/2014/main" xmlns="" id="{7EB94BA0-D74C-475D-ADC6-432B41AD3D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51">
              <a:extLst>
                <a:ext uri="{FF2B5EF4-FFF2-40B4-BE49-F238E27FC236}">
                  <a16:creationId xmlns:a16="http://schemas.microsoft.com/office/drawing/2014/main" xmlns="" id="{FE265B84-67E3-4624-B79D-39C4101076C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2">
              <a:extLst>
                <a:ext uri="{FF2B5EF4-FFF2-40B4-BE49-F238E27FC236}">
                  <a16:creationId xmlns:a16="http://schemas.microsoft.com/office/drawing/2014/main" xmlns="" id="{CF4FAE8E-1B0B-4E6F-AF76-BA8E4D0806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3">
              <a:extLst>
                <a:ext uri="{FF2B5EF4-FFF2-40B4-BE49-F238E27FC236}">
                  <a16:creationId xmlns:a16="http://schemas.microsoft.com/office/drawing/2014/main" xmlns="" id="{58066B31-1DBD-463B-ACBB-EB2E122BD1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54">
              <a:extLst>
                <a:ext uri="{FF2B5EF4-FFF2-40B4-BE49-F238E27FC236}">
                  <a16:creationId xmlns:a16="http://schemas.microsoft.com/office/drawing/2014/main" xmlns="" id="{CA95113C-00C2-49BE-A0E5-517E2DCC487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55">
              <a:extLst>
                <a:ext uri="{FF2B5EF4-FFF2-40B4-BE49-F238E27FC236}">
                  <a16:creationId xmlns:a16="http://schemas.microsoft.com/office/drawing/2014/main" xmlns="" id="{47C9D26C-DC26-481E-8BAF-D9FDAE37A4C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56">
              <a:extLst>
                <a:ext uri="{FF2B5EF4-FFF2-40B4-BE49-F238E27FC236}">
                  <a16:creationId xmlns:a16="http://schemas.microsoft.com/office/drawing/2014/main" xmlns="" id="{24136ED4-FFB9-4F80-800F-922F6CBF2F1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57">
              <a:extLst>
                <a:ext uri="{FF2B5EF4-FFF2-40B4-BE49-F238E27FC236}">
                  <a16:creationId xmlns:a16="http://schemas.microsoft.com/office/drawing/2014/main" xmlns="" id="{6EA41AB4-15B4-4EFE-8EF8-6352C7ADB8B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58">
              <a:extLst>
                <a:ext uri="{FF2B5EF4-FFF2-40B4-BE49-F238E27FC236}">
                  <a16:creationId xmlns:a16="http://schemas.microsoft.com/office/drawing/2014/main" xmlns="" id="{292D952E-8F4D-4235-9124-89C25006D82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59">
              <a:extLst>
                <a:ext uri="{FF2B5EF4-FFF2-40B4-BE49-F238E27FC236}">
                  <a16:creationId xmlns:a16="http://schemas.microsoft.com/office/drawing/2014/main" xmlns="" id="{0574D9E3-DD28-4601-A9D7-79FA435F9FE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60">
              <a:extLst>
                <a:ext uri="{FF2B5EF4-FFF2-40B4-BE49-F238E27FC236}">
                  <a16:creationId xmlns:a16="http://schemas.microsoft.com/office/drawing/2014/main" xmlns="" id="{273A955F-6F5A-4066-8446-7F62F8AA391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61">
              <a:extLst>
                <a:ext uri="{FF2B5EF4-FFF2-40B4-BE49-F238E27FC236}">
                  <a16:creationId xmlns:a16="http://schemas.microsoft.com/office/drawing/2014/main" xmlns="" id="{0C513ACF-C816-4D65-9CF8-09FD34D7F3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62">
              <a:extLst>
                <a:ext uri="{FF2B5EF4-FFF2-40B4-BE49-F238E27FC236}">
                  <a16:creationId xmlns:a16="http://schemas.microsoft.com/office/drawing/2014/main" xmlns="" id="{1B802840-82D4-42FE-909A-5C40298350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63">
              <a:extLst>
                <a:ext uri="{FF2B5EF4-FFF2-40B4-BE49-F238E27FC236}">
                  <a16:creationId xmlns:a16="http://schemas.microsoft.com/office/drawing/2014/main" xmlns="" id="{11957BC3-9035-4D6C-AA44-BDB0AB6EE19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64">
              <a:extLst>
                <a:ext uri="{FF2B5EF4-FFF2-40B4-BE49-F238E27FC236}">
                  <a16:creationId xmlns:a16="http://schemas.microsoft.com/office/drawing/2014/main" xmlns="" id="{DBB595DB-616B-4E5E-BEDF-4CA86641A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xmlns="" id="{40A2CEF3-AB2C-4EA1-92F4-819FAF313E1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66">
              <a:extLst>
                <a:ext uri="{FF2B5EF4-FFF2-40B4-BE49-F238E27FC236}">
                  <a16:creationId xmlns:a16="http://schemas.microsoft.com/office/drawing/2014/main" xmlns="" id="{C0E7E93A-500F-4581-9612-B59F9059DE9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67">
              <a:extLst>
                <a:ext uri="{FF2B5EF4-FFF2-40B4-BE49-F238E27FC236}">
                  <a16:creationId xmlns:a16="http://schemas.microsoft.com/office/drawing/2014/main" xmlns="" id="{D03569D1-A1AA-49DD-8077-F261D17FF27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68">
              <a:extLst>
                <a:ext uri="{FF2B5EF4-FFF2-40B4-BE49-F238E27FC236}">
                  <a16:creationId xmlns:a16="http://schemas.microsoft.com/office/drawing/2014/main" xmlns="" id="{4F5C73C8-F551-4EB3-BB23-92FDA7DD7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69">
              <a:extLst>
                <a:ext uri="{FF2B5EF4-FFF2-40B4-BE49-F238E27FC236}">
                  <a16:creationId xmlns:a16="http://schemas.microsoft.com/office/drawing/2014/main" xmlns="" id="{63332462-53D3-434F-B737-9CD3F80193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70">
              <a:extLst>
                <a:ext uri="{FF2B5EF4-FFF2-40B4-BE49-F238E27FC236}">
                  <a16:creationId xmlns:a16="http://schemas.microsoft.com/office/drawing/2014/main" xmlns="" id="{B1E6AC8D-7697-4840-A145-297D00F98A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71">
              <a:extLst>
                <a:ext uri="{FF2B5EF4-FFF2-40B4-BE49-F238E27FC236}">
                  <a16:creationId xmlns:a16="http://schemas.microsoft.com/office/drawing/2014/main" xmlns="" id="{B43BA867-BD7A-4DAF-9811-5A05F03241C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72">
              <a:extLst>
                <a:ext uri="{FF2B5EF4-FFF2-40B4-BE49-F238E27FC236}">
                  <a16:creationId xmlns:a16="http://schemas.microsoft.com/office/drawing/2014/main" xmlns="" id="{F8483C8D-F4BC-4426-98F5-0B65F0A3CB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73">
              <a:extLst>
                <a:ext uri="{FF2B5EF4-FFF2-40B4-BE49-F238E27FC236}">
                  <a16:creationId xmlns:a16="http://schemas.microsoft.com/office/drawing/2014/main" xmlns="" id="{A1501346-95CE-4845-A90A-C7F2B536155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74">
              <a:extLst>
                <a:ext uri="{FF2B5EF4-FFF2-40B4-BE49-F238E27FC236}">
                  <a16:creationId xmlns:a16="http://schemas.microsoft.com/office/drawing/2014/main" xmlns="" id="{23EB979A-6DFC-4A80-9E40-0BD60C33AA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75">
              <a:extLst>
                <a:ext uri="{FF2B5EF4-FFF2-40B4-BE49-F238E27FC236}">
                  <a16:creationId xmlns:a16="http://schemas.microsoft.com/office/drawing/2014/main" xmlns="" id="{04F14F8D-FA8F-4829-9FF3-3EA528384A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76">
              <a:extLst>
                <a:ext uri="{FF2B5EF4-FFF2-40B4-BE49-F238E27FC236}">
                  <a16:creationId xmlns:a16="http://schemas.microsoft.com/office/drawing/2014/main" xmlns="" id="{3D78F20D-77B5-4A0F-A7E2-F0EB19291EF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77">
              <a:extLst>
                <a:ext uri="{FF2B5EF4-FFF2-40B4-BE49-F238E27FC236}">
                  <a16:creationId xmlns:a16="http://schemas.microsoft.com/office/drawing/2014/main" xmlns="" id="{DAE8E07F-D30F-4563-AC69-1E4FC8A0DC2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78">
              <a:extLst>
                <a:ext uri="{FF2B5EF4-FFF2-40B4-BE49-F238E27FC236}">
                  <a16:creationId xmlns:a16="http://schemas.microsoft.com/office/drawing/2014/main" xmlns="" id="{B19EAE21-2FAE-4F20-B5E5-4E5480D7ACB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79">
              <a:extLst>
                <a:ext uri="{FF2B5EF4-FFF2-40B4-BE49-F238E27FC236}">
                  <a16:creationId xmlns:a16="http://schemas.microsoft.com/office/drawing/2014/main" xmlns="" id="{5E8741A7-99A0-4B54-B2A2-5C80F015A4D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80">
              <a:extLst>
                <a:ext uri="{FF2B5EF4-FFF2-40B4-BE49-F238E27FC236}">
                  <a16:creationId xmlns:a16="http://schemas.microsoft.com/office/drawing/2014/main" xmlns="" id="{3A0B8480-8583-4377-BE35-B5F0C052065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81">
              <a:extLst>
                <a:ext uri="{FF2B5EF4-FFF2-40B4-BE49-F238E27FC236}">
                  <a16:creationId xmlns:a16="http://schemas.microsoft.com/office/drawing/2014/main" xmlns="" id="{99863F3A-6FC7-46D8-B277-D257CA96C2E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82">
              <a:extLst>
                <a:ext uri="{FF2B5EF4-FFF2-40B4-BE49-F238E27FC236}">
                  <a16:creationId xmlns:a16="http://schemas.microsoft.com/office/drawing/2014/main" xmlns="" id="{937A59D4-F4C9-4503-950D-7A6CAD93F0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83">
              <a:extLst>
                <a:ext uri="{FF2B5EF4-FFF2-40B4-BE49-F238E27FC236}">
                  <a16:creationId xmlns:a16="http://schemas.microsoft.com/office/drawing/2014/main" xmlns="" id="{578BEAA7-BE38-4097-81C9-E44D7957604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E0D97341-5068-471B-9B86-98D96FA9E98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85">
              <a:extLst>
                <a:ext uri="{FF2B5EF4-FFF2-40B4-BE49-F238E27FC236}">
                  <a16:creationId xmlns:a16="http://schemas.microsoft.com/office/drawing/2014/main" xmlns="" id="{BEFB8606-781F-4451-8523-C1D16E87551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86">
              <a:extLst>
                <a:ext uri="{FF2B5EF4-FFF2-40B4-BE49-F238E27FC236}">
                  <a16:creationId xmlns:a16="http://schemas.microsoft.com/office/drawing/2014/main" xmlns="" id="{EB6A8B9D-4C8C-4C93-BC9E-A35B2F61FA8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87">
              <a:extLst>
                <a:ext uri="{FF2B5EF4-FFF2-40B4-BE49-F238E27FC236}">
                  <a16:creationId xmlns:a16="http://schemas.microsoft.com/office/drawing/2014/main" xmlns="" id="{F52F99B6-724B-4721-B6D9-656D420C640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88">
              <a:extLst>
                <a:ext uri="{FF2B5EF4-FFF2-40B4-BE49-F238E27FC236}">
                  <a16:creationId xmlns:a16="http://schemas.microsoft.com/office/drawing/2014/main" xmlns="" id="{1E33B59A-C355-40B9-AB9C-4B44C94A5AB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89">
              <a:extLst>
                <a:ext uri="{FF2B5EF4-FFF2-40B4-BE49-F238E27FC236}">
                  <a16:creationId xmlns:a16="http://schemas.microsoft.com/office/drawing/2014/main" xmlns="" id="{56AB910B-9076-431E-96A4-FD258EA168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90">
              <a:extLst>
                <a:ext uri="{FF2B5EF4-FFF2-40B4-BE49-F238E27FC236}">
                  <a16:creationId xmlns:a16="http://schemas.microsoft.com/office/drawing/2014/main" xmlns="" id="{296BF5AC-4A30-4661-90F7-953904CA9CC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91">
              <a:extLst>
                <a:ext uri="{FF2B5EF4-FFF2-40B4-BE49-F238E27FC236}">
                  <a16:creationId xmlns:a16="http://schemas.microsoft.com/office/drawing/2014/main" xmlns="" id="{1FFEE4EF-87B9-464D-817A-E4602F3D7C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92">
              <a:extLst>
                <a:ext uri="{FF2B5EF4-FFF2-40B4-BE49-F238E27FC236}">
                  <a16:creationId xmlns:a16="http://schemas.microsoft.com/office/drawing/2014/main" xmlns="" id="{FB4DBF26-7D77-4F38-A70F-DCFFC876B82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93">
              <a:extLst>
                <a:ext uri="{FF2B5EF4-FFF2-40B4-BE49-F238E27FC236}">
                  <a16:creationId xmlns:a16="http://schemas.microsoft.com/office/drawing/2014/main" xmlns="" id="{F789D32A-202D-42FA-9326-8C723A26A0E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94">
              <a:extLst>
                <a:ext uri="{FF2B5EF4-FFF2-40B4-BE49-F238E27FC236}">
                  <a16:creationId xmlns:a16="http://schemas.microsoft.com/office/drawing/2014/main" xmlns="" id="{3A52AFA9-112C-4D22-B6D0-A8C7350F589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95">
              <a:extLst>
                <a:ext uri="{FF2B5EF4-FFF2-40B4-BE49-F238E27FC236}">
                  <a16:creationId xmlns:a16="http://schemas.microsoft.com/office/drawing/2014/main" xmlns="" id="{318F641E-5816-41B3-888B-AA0441A782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96">
              <a:extLst>
                <a:ext uri="{FF2B5EF4-FFF2-40B4-BE49-F238E27FC236}">
                  <a16:creationId xmlns:a16="http://schemas.microsoft.com/office/drawing/2014/main" xmlns="" id="{6FE75660-F0E2-4E20-84D9-51EE8CECCC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97">
              <a:extLst>
                <a:ext uri="{FF2B5EF4-FFF2-40B4-BE49-F238E27FC236}">
                  <a16:creationId xmlns:a16="http://schemas.microsoft.com/office/drawing/2014/main" xmlns="" id="{34E35D59-75AD-4CE4-94F4-748F90E53BA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98">
              <a:extLst>
                <a:ext uri="{FF2B5EF4-FFF2-40B4-BE49-F238E27FC236}">
                  <a16:creationId xmlns:a16="http://schemas.microsoft.com/office/drawing/2014/main" xmlns="" id="{5EFDB2DC-A6C6-412F-AD9F-189AA9F2766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99">
              <a:extLst>
                <a:ext uri="{FF2B5EF4-FFF2-40B4-BE49-F238E27FC236}">
                  <a16:creationId xmlns:a16="http://schemas.microsoft.com/office/drawing/2014/main" xmlns="" id="{631D377C-048F-4643-A802-7E5DC1B4D38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00">
              <a:extLst>
                <a:ext uri="{FF2B5EF4-FFF2-40B4-BE49-F238E27FC236}">
                  <a16:creationId xmlns:a16="http://schemas.microsoft.com/office/drawing/2014/main" xmlns="" id="{F71F2DD6-A802-4A92-A869-01D6EF81CF7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01">
              <a:extLst>
                <a:ext uri="{FF2B5EF4-FFF2-40B4-BE49-F238E27FC236}">
                  <a16:creationId xmlns:a16="http://schemas.microsoft.com/office/drawing/2014/main" xmlns="" id="{0BF7403B-881F-409D-BE33-99CDB6F1AED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02">
              <a:extLst>
                <a:ext uri="{FF2B5EF4-FFF2-40B4-BE49-F238E27FC236}">
                  <a16:creationId xmlns:a16="http://schemas.microsoft.com/office/drawing/2014/main" xmlns="" id="{AEED0786-E1EC-4D23-8249-28FF5D1EB08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03">
              <a:extLst>
                <a:ext uri="{FF2B5EF4-FFF2-40B4-BE49-F238E27FC236}">
                  <a16:creationId xmlns:a16="http://schemas.microsoft.com/office/drawing/2014/main" xmlns="" id="{7C20C31B-A1FE-4B66-875D-86CB4FA16DA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04">
              <a:extLst>
                <a:ext uri="{FF2B5EF4-FFF2-40B4-BE49-F238E27FC236}">
                  <a16:creationId xmlns:a16="http://schemas.microsoft.com/office/drawing/2014/main" xmlns="" id="{EB57AECE-1155-4B89-B13B-8740A5626C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05">
              <a:extLst>
                <a:ext uri="{FF2B5EF4-FFF2-40B4-BE49-F238E27FC236}">
                  <a16:creationId xmlns:a16="http://schemas.microsoft.com/office/drawing/2014/main" xmlns="" id="{5ED8EE09-AED8-4107-9DC1-F8A48BD74A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06">
              <a:extLst>
                <a:ext uri="{FF2B5EF4-FFF2-40B4-BE49-F238E27FC236}">
                  <a16:creationId xmlns:a16="http://schemas.microsoft.com/office/drawing/2014/main" xmlns="" id="{392D2514-DA18-4E7F-B6C6-961DA9AD63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07">
              <a:extLst>
                <a:ext uri="{FF2B5EF4-FFF2-40B4-BE49-F238E27FC236}">
                  <a16:creationId xmlns:a16="http://schemas.microsoft.com/office/drawing/2014/main" xmlns="" id="{D30D6B49-89BA-418A-816B-BDA037C6421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08">
              <a:extLst>
                <a:ext uri="{FF2B5EF4-FFF2-40B4-BE49-F238E27FC236}">
                  <a16:creationId xmlns:a16="http://schemas.microsoft.com/office/drawing/2014/main" xmlns="" id="{E70A1124-FFB0-448B-9EC0-46DC81E6F4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9">
              <a:extLst>
                <a:ext uri="{FF2B5EF4-FFF2-40B4-BE49-F238E27FC236}">
                  <a16:creationId xmlns:a16="http://schemas.microsoft.com/office/drawing/2014/main" xmlns="" id="{5F51ADB5-AF5E-48DD-8B09-4847F6A1CA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0">
              <a:extLst>
                <a:ext uri="{FF2B5EF4-FFF2-40B4-BE49-F238E27FC236}">
                  <a16:creationId xmlns:a16="http://schemas.microsoft.com/office/drawing/2014/main" xmlns="" id="{14C55653-F8DE-4B04-BB82-9527A1227D9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1">
              <a:extLst>
                <a:ext uri="{FF2B5EF4-FFF2-40B4-BE49-F238E27FC236}">
                  <a16:creationId xmlns:a16="http://schemas.microsoft.com/office/drawing/2014/main" xmlns="" id="{E1D4F9FC-D9DB-4293-B336-D104B37FADD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2">
              <a:extLst>
                <a:ext uri="{FF2B5EF4-FFF2-40B4-BE49-F238E27FC236}">
                  <a16:creationId xmlns:a16="http://schemas.microsoft.com/office/drawing/2014/main" xmlns="" id="{8A247063-FCB5-47C1-A4CA-BE3EC2371F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13">
              <a:extLst>
                <a:ext uri="{FF2B5EF4-FFF2-40B4-BE49-F238E27FC236}">
                  <a16:creationId xmlns:a16="http://schemas.microsoft.com/office/drawing/2014/main" xmlns="" id="{B6B4DF02-C7AC-4C49-A4FE-5D6D179A19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14">
              <a:extLst>
                <a:ext uri="{FF2B5EF4-FFF2-40B4-BE49-F238E27FC236}">
                  <a16:creationId xmlns:a16="http://schemas.microsoft.com/office/drawing/2014/main" xmlns="" id="{BE88C967-6BBE-4B91-A4B2-CD3551349E1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xmlns="" id="{46673C6C-F4E2-45EA-9333-0F52A6A69329}"/>
              </a:ext>
            </a:extLst>
          </p:cNvPr>
          <p:cNvSpPr txBox="1"/>
          <p:nvPr/>
        </p:nvSpPr>
        <p:spPr>
          <a:xfrm>
            <a:off x="868988" y="6323685"/>
            <a:ext cx="10626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www.northmacedonia-timeless.com                                                                                                                                                                                            www.tourismmacedonia.gov.mk 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7A5B418-7A5F-44EA-82E3-8A2612CBABD9}"/>
              </a:ext>
            </a:extLst>
          </p:cNvPr>
          <p:cNvSpPr txBox="1"/>
          <p:nvPr/>
        </p:nvSpPr>
        <p:spPr>
          <a:xfrm>
            <a:off x="748106" y="2576503"/>
            <a:ext cx="51520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3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Реализација на Програма за 2020 год на АППТ</a:t>
            </a:r>
            <a:endParaRPr lang="ko-KR" altLang="en-US" sz="3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1" y="4382801"/>
            <a:ext cx="3692511" cy="263835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>
            <a:off x="868987" y="3566517"/>
            <a:ext cx="4760498" cy="0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7794FA-7066-4170-8123-E3C62EE0F0F3}"/>
              </a:ext>
            </a:extLst>
          </p:cNvPr>
          <p:cNvSpPr txBox="1"/>
          <p:nvPr/>
        </p:nvSpPr>
        <p:spPr>
          <a:xfrm>
            <a:off x="696798" y="4003291"/>
            <a:ext cx="41011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3000" b="1" dirty="0" smtClean="0">
                <a:solidFill>
                  <a:schemeClr val="accent1"/>
                </a:solidFill>
                <a:cs typeface="Arial" pitchFamily="34" charset="0"/>
              </a:rPr>
              <a:t>ПРОЕКТИ ВО СЕКТОР ПОДДРШКА</a:t>
            </a:r>
            <a:endParaRPr lang="ko-KR" altLang="en-US" sz="3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D9968D-7AE5-4121-9869-9FC27DE57360}"/>
              </a:ext>
            </a:extLst>
          </p:cNvPr>
          <p:cNvSpPr txBox="1"/>
          <p:nvPr/>
        </p:nvSpPr>
        <p:spPr>
          <a:xfrm>
            <a:off x="4914971" y="422596"/>
            <a:ext cx="309600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500" dirty="0">
                <a:cs typeface="Arial" pitchFamily="34" charset="0"/>
              </a:rPr>
              <a:t>БИСЛИМСКА </a:t>
            </a:r>
            <a:r>
              <a:rPr lang="mk-MK" altLang="ko-KR" sz="1500" dirty="0" smtClean="0">
                <a:cs typeface="Arial" pitchFamily="34" charset="0"/>
              </a:rPr>
              <a:t>КЛИСУРА</a:t>
            </a:r>
            <a:endParaRPr lang="ko-KR" altLang="en-US" sz="15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5DE4D5-0335-401B-A8B0-5E943E5984E3}"/>
              </a:ext>
            </a:extLst>
          </p:cNvPr>
          <p:cNvSpPr txBox="1"/>
          <p:nvPr/>
        </p:nvSpPr>
        <p:spPr>
          <a:xfrm>
            <a:off x="5749365" y="5779807"/>
            <a:ext cx="286870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k-MK" altLang="ko-KR" sz="1500" dirty="0" smtClean="0">
                <a:cs typeface="Arial" pitchFamily="34" charset="0"/>
              </a:rPr>
              <a:t>ОЗНАЧУВАЊЕ НА СТАРИТЕ ЧАРШИИ ВО БИТОЛА, ПРИЛЕП, СТРУГА, ОХРИД</a:t>
            </a:r>
            <a:endParaRPr lang="ko-KR" altLang="en-US" sz="15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A32D30-37FB-458D-8F67-1FA3E893191F}"/>
              </a:ext>
            </a:extLst>
          </p:cNvPr>
          <p:cNvSpPr txBox="1"/>
          <p:nvPr/>
        </p:nvSpPr>
        <p:spPr>
          <a:xfrm>
            <a:off x="8677951" y="2884424"/>
            <a:ext cx="309600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500" dirty="0">
                <a:cs typeface="Arial" pitchFamily="34" charset="0"/>
              </a:rPr>
              <a:t>VIA EGNATIA</a:t>
            </a:r>
            <a:endParaRPr lang="ko-KR" altLang="en-US" sz="1500" dirty="0"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8" b="989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r="17419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6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1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F0989D-9106-4E4B-9760-1F385DAB1D08}"/>
              </a:ext>
            </a:extLst>
          </p:cNvPr>
          <p:cNvSpPr txBox="1"/>
          <p:nvPr/>
        </p:nvSpPr>
        <p:spPr>
          <a:xfrm>
            <a:off x="3848100" y="925111"/>
            <a:ext cx="29471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mk-MK" altLang="ko-KR" sz="4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ФОТО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CFF64A-8BF7-4202-9DA7-F5E2009E66A1}"/>
              </a:ext>
            </a:extLst>
          </p:cNvPr>
          <p:cNvSpPr txBox="1"/>
          <p:nvPr/>
        </p:nvSpPr>
        <p:spPr>
          <a:xfrm>
            <a:off x="5353258" y="1600446"/>
            <a:ext cx="2263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mk-MK" altLang="ko-KR" sz="3200" b="1" dirty="0" smtClean="0">
                <a:solidFill>
                  <a:schemeClr val="accent2"/>
                </a:solidFill>
                <a:cs typeface="Arial" pitchFamily="34" charset="0"/>
              </a:rPr>
              <a:t>БРОШУРА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02" y="2219764"/>
            <a:ext cx="3297212" cy="41364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1" y="572004"/>
            <a:ext cx="2802549" cy="3215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8" y="572004"/>
            <a:ext cx="2953023" cy="31738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1" y="3808337"/>
            <a:ext cx="2802549" cy="30030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76" y="3787617"/>
            <a:ext cx="2914295" cy="3048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524688" y="1565624"/>
            <a:ext cx="92621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Програмски активности за 2021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1524688" y="1526583"/>
            <a:ext cx="9262132" cy="4703735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612512" y="2279731"/>
            <a:ext cx="9174308" cy="41857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Силен фокус на регионот и традиционалните пазари во промоцијата,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100% онлајн промоција на АППТ преку интегриран пристап, вклучувајќи ги сите социјални медиуми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Фокусирани Б2Б средби и презентации заедно со туристичкиот сектор во регионот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Зголемени информативни патувања на Блогери, Влогери и инфлуенсери за промовирање на алтернативните форми на туризмот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Скопје градот на солидарноста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50 музеи во Р.С.Македонија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ZIP Line</a:t>
            </a:r>
            <a:r>
              <a:rPr lang="mk-MK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како адреналински атракции во Крушево, Демир Капија и Н.П.Маврово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10 најкачувани врвови во Македонија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Заедничко аплицирање на АППТ и Општините и НВО за Европски Проекти и ИПА Меѓугранична соработка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k-MK" sz="1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804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-100739" y="2109158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 БЛАГОДАРИМЕ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8CF959-4651-4C64-A08C-8F2BDE46A824}"/>
              </a:ext>
            </a:extLst>
          </p:cNvPr>
          <p:cNvSpPr txBox="1"/>
          <p:nvPr/>
        </p:nvSpPr>
        <p:spPr>
          <a:xfrm>
            <a:off x="3557741" y="2695870"/>
            <a:ext cx="484643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Агенција за промоција и поддршка на туризмот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535589AA-CC95-4039-BAAD-5A45BF58E08C}"/>
              </a:ext>
            </a:extLst>
          </p:cNvPr>
          <p:cNvSpPr/>
          <p:nvPr/>
        </p:nvSpPr>
        <p:spPr>
          <a:xfrm>
            <a:off x="3339630" y="1982008"/>
            <a:ext cx="5311259" cy="1173276"/>
          </a:xfrm>
          <a:prstGeom prst="frame">
            <a:avLst>
              <a:gd name="adj1" fmla="val 3293"/>
            </a:avLst>
          </a:prstGeom>
          <a:solidFill>
            <a:schemeClr val="accent2">
              <a:alpha val="9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grpSp>
        <p:nvGrpSpPr>
          <p:cNvPr id="7" name="Graphic 14">
            <a:extLst>
              <a:ext uri="{FF2B5EF4-FFF2-40B4-BE49-F238E27FC236}">
                <a16:creationId xmlns:a16="http://schemas.microsoft.com/office/drawing/2014/main" xmlns="" id="{B9668276-7FF8-49B7-B166-F65EC85CE1DF}"/>
              </a:ext>
            </a:extLst>
          </p:cNvPr>
          <p:cNvGrpSpPr/>
          <p:nvPr/>
        </p:nvGrpSpPr>
        <p:grpSpPr>
          <a:xfrm>
            <a:off x="3944063" y="3282434"/>
            <a:ext cx="4262289" cy="3352362"/>
            <a:chOff x="2444748" y="555045"/>
            <a:chExt cx="7282048" cy="5727454"/>
          </a:xfrm>
        </p:grpSpPr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xmlns="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xmlns="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xmlns="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xmlns="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xmlns="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xmlns="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xmlns="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xmlns="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6" name="tlVtNzsgJUk"/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l="-7648" t="6233" r="-3466" b="8473"/>
          <a:stretch/>
        </p:blipFill>
        <p:spPr>
          <a:xfrm>
            <a:off x="3829664" y="3375206"/>
            <a:ext cx="4331189" cy="24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4">
            <a:extLst>
              <a:ext uri="{FF2B5EF4-FFF2-40B4-BE49-F238E27FC236}">
                <a16:creationId xmlns:a16="http://schemas.microsoft.com/office/drawing/2014/main" xmlns="" id="{B9668276-7FF8-49B7-B166-F65EC85CE1DF}"/>
              </a:ext>
            </a:extLst>
          </p:cNvPr>
          <p:cNvGrpSpPr/>
          <p:nvPr/>
        </p:nvGrpSpPr>
        <p:grpSpPr>
          <a:xfrm>
            <a:off x="6382875" y="3771168"/>
            <a:ext cx="3257174" cy="2561822"/>
            <a:chOff x="2444748" y="555045"/>
            <a:chExt cx="7282048" cy="5727454"/>
          </a:xfrm>
        </p:grpSpPr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xmlns="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xmlns="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xmlns="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xmlns="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xmlns="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xmlns="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xmlns="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xmlns="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780769" y="1608080"/>
            <a:ext cx="334299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</a:t>
            </a:r>
          </a:p>
          <a:p>
            <a:r>
              <a:rPr lang="sq-AL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#askundsin</a:t>
            </a:r>
            <a:r>
              <a:rPr lang="sq-A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ështëpi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780769" y="3189640"/>
            <a:ext cx="3342997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реку 3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5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00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објави на </a:t>
            </a:r>
            <a:r>
              <a:rPr lang="mk-MK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социјални медиуми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k-MK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32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.000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прегледи на видеата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од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youtube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каналот на АППТ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k-MK" sz="1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Посетеност 2019/2020 на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, +22%</a:t>
            </a:r>
            <a:endParaRPr lang="mk-MK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tlVtNzsgJUk"/>
          <p:cNvPicPr>
            <a:picLocks noRot="1" noChangeAspect="1"/>
          </p:cNvPicPr>
          <p:nvPr>
            <a:videoFile r:link="rId1"/>
          </p:nvPr>
        </p:nvPicPr>
        <p:blipFill rotWithShape="1">
          <a:blip r:embed="rId13"/>
          <a:srcRect l="-7648" t="6233" r="-3466" b="8473"/>
          <a:stretch/>
        </p:blipFill>
        <p:spPr>
          <a:xfrm>
            <a:off x="6255017" y="3820022"/>
            <a:ext cx="3309826" cy="1905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53743D37-4B34-4FCE-B5A0-1CB36DEAE8EE}"/>
              </a:ext>
            </a:extLst>
          </p:cNvPr>
          <p:cNvSpPr/>
          <p:nvPr/>
        </p:nvSpPr>
        <p:spPr>
          <a:xfrm>
            <a:off x="780770" y="1304336"/>
            <a:ext cx="3342997" cy="1865585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7707165" y="459047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0" name="K0GwWW4ds4g"/>
          <p:cNvPicPr>
            <a:picLocks noRot="1" noChangeAspect="1"/>
          </p:cNvPicPr>
          <p:nvPr>
            <a:vide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4422595" y="1304336"/>
            <a:ext cx="1253103" cy="704871"/>
          </a:xfrm>
          <a:prstGeom prst="rect">
            <a:avLst/>
          </a:prstGeom>
        </p:spPr>
      </p:pic>
      <p:pic>
        <p:nvPicPr>
          <p:cNvPr id="21" name="MoYAaPkpPzg"/>
          <p:cNvPicPr>
            <a:picLocks noRot="1" noChangeAspect="1"/>
          </p:cNvPicPr>
          <p:nvPr>
            <a:vide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5806138" y="1300578"/>
            <a:ext cx="1250212" cy="703245"/>
          </a:xfrm>
          <a:prstGeom prst="rect">
            <a:avLst/>
          </a:prstGeom>
        </p:spPr>
      </p:pic>
      <p:pic>
        <p:nvPicPr>
          <p:cNvPr id="22" name="yjhu-52q4S8"/>
          <p:cNvPicPr>
            <a:picLocks noRot="1" noChangeAspect="1"/>
          </p:cNvPicPr>
          <p:nvPr>
            <a:vide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7186790" y="1300578"/>
            <a:ext cx="1255564" cy="706254"/>
          </a:xfrm>
          <a:prstGeom prst="rect">
            <a:avLst/>
          </a:prstGeom>
        </p:spPr>
      </p:pic>
      <p:pic>
        <p:nvPicPr>
          <p:cNvPr id="23" name="rtEeNJ4fhW0"/>
          <p:cNvPicPr>
            <a:picLocks noRot="1" noChangeAspect="1"/>
          </p:cNvPicPr>
          <p:nvPr>
            <a:vide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8567442" y="1300578"/>
            <a:ext cx="1253376" cy="705024"/>
          </a:xfrm>
          <a:prstGeom prst="rect">
            <a:avLst/>
          </a:prstGeom>
        </p:spPr>
      </p:pic>
      <p:pic>
        <p:nvPicPr>
          <p:cNvPr id="24" name="yj0AuB3PWqM"/>
          <p:cNvPicPr>
            <a:picLocks noRot="1" noChangeAspect="1"/>
          </p:cNvPicPr>
          <p:nvPr>
            <a:videoFile r:link="rId6"/>
          </p:nvPr>
        </p:nvPicPr>
        <p:blipFill>
          <a:blip r:embed="rId19" cstate="print"/>
          <a:stretch>
            <a:fillRect/>
          </a:stretch>
        </p:blipFill>
        <p:spPr>
          <a:xfrm>
            <a:off x="5806138" y="2444822"/>
            <a:ext cx="1253376" cy="705024"/>
          </a:xfrm>
          <a:prstGeom prst="rect">
            <a:avLst/>
          </a:prstGeom>
        </p:spPr>
      </p:pic>
      <p:pic>
        <p:nvPicPr>
          <p:cNvPr id="25" name="TaH6vlNnNIg"/>
          <p:cNvPicPr>
            <a:picLocks noRot="1" noChangeAspect="1"/>
          </p:cNvPicPr>
          <p:nvPr>
            <a:videoFile r:link="rId7"/>
          </p:nvPr>
        </p:nvPicPr>
        <p:blipFill>
          <a:blip r:embed="rId20" cstate="print"/>
          <a:stretch>
            <a:fillRect/>
          </a:stretch>
        </p:blipFill>
        <p:spPr>
          <a:xfrm>
            <a:off x="4422322" y="2444822"/>
            <a:ext cx="1253376" cy="70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2322" y="2023589"/>
            <a:ext cx="1258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Берово,</a:t>
            </a:r>
            <a:r>
              <a:rPr lang="sq-AL" sz="1000" dirty="0">
                <a:latin typeface="Roboto"/>
              </a:rPr>
              <a:t> </a:t>
            </a:r>
            <a:r>
              <a:rPr lang="mk-MK" sz="1000" dirty="0" smtClean="0">
                <a:latin typeface="Roboto"/>
              </a:rPr>
              <a:t>Пехчево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06138" y="2020531"/>
            <a:ext cx="125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Демир капија, Кавадарци,Стоби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2322" y="3171150"/>
            <a:ext cx="125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Вевчани, Струга, Охрид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54118" y="2020531"/>
            <a:ext cx="12502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Крушево, Прилеп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06138" y="3156114"/>
            <a:ext cx="125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Шара, Тетово, Гостивар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1710" y="2037239"/>
            <a:ext cx="125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Галичник, Маврово</a:t>
            </a:r>
            <a:endParaRPr lang="mk-MK" sz="1000" b="0" i="0" dirty="0">
              <a:effectLst/>
              <a:latin typeface="Roboto"/>
            </a:endParaRPr>
          </a:p>
        </p:txBody>
      </p:sp>
      <p:pic>
        <p:nvPicPr>
          <p:cNvPr id="4" name="hub-tIED1_I"/>
          <p:cNvPicPr>
            <a:picLocks noRot="1" noChangeAspect="1"/>
          </p:cNvPicPr>
          <p:nvPr>
            <a:videoFile r:link="rId8"/>
          </p:nvPr>
        </p:nvPicPr>
        <p:blipFill>
          <a:blip r:embed="rId21" cstate="print"/>
          <a:stretch>
            <a:fillRect/>
          </a:stretch>
        </p:blipFill>
        <p:spPr>
          <a:xfrm>
            <a:off x="7189466" y="2454724"/>
            <a:ext cx="1255170" cy="7060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92142" y="3174105"/>
            <a:ext cx="12502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Скопје</a:t>
            </a:r>
            <a:endParaRPr lang="mk-MK" sz="1000" b="0" i="0" dirty="0">
              <a:effectLst/>
              <a:latin typeface="Roboto"/>
            </a:endParaRPr>
          </a:p>
        </p:txBody>
      </p:sp>
      <p:pic>
        <p:nvPicPr>
          <p:cNvPr id="5" name="NJ3G7iaw0yE"/>
          <p:cNvPicPr>
            <a:picLocks noRot="1" noChangeAspect="1"/>
          </p:cNvPicPr>
          <p:nvPr>
            <a:videoFile r:link="rId9"/>
          </p:nvPr>
        </p:nvPicPr>
        <p:blipFill>
          <a:blip r:embed="rId22" cstate="print"/>
          <a:stretch>
            <a:fillRect/>
          </a:stretch>
        </p:blipFill>
        <p:spPr>
          <a:xfrm>
            <a:off x="8577752" y="2444629"/>
            <a:ext cx="1289408" cy="7252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574588" y="3172148"/>
            <a:ext cx="125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Смоларски, Гевгелија, Дојран</a:t>
            </a:r>
            <a:endParaRPr lang="mk-MK" sz="1000" b="0" i="0" dirty="0">
              <a:effectLst/>
              <a:latin typeface="Roboto"/>
            </a:endParaRPr>
          </a:p>
        </p:txBody>
      </p:sp>
      <p:pic>
        <p:nvPicPr>
          <p:cNvPr id="34" name="IzEonL5HP7Y"/>
          <p:cNvPicPr>
            <a:picLocks noRot="1" noChangeAspect="1"/>
          </p:cNvPicPr>
          <p:nvPr>
            <a:videoFile r:link="rId10"/>
          </p:nvPr>
        </p:nvPicPr>
        <p:blipFill>
          <a:blip r:embed="rId23" cstate="print"/>
          <a:stretch>
            <a:fillRect/>
          </a:stretch>
        </p:blipFill>
        <p:spPr>
          <a:xfrm>
            <a:off x="9940122" y="1301693"/>
            <a:ext cx="1271740" cy="71535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945202" y="2013188"/>
            <a:ext cx="12502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Брајчино, Битола</a:t>
            </a:r>
            <a:endParaRPr lang="mk-MK" sz="1000" b="0" i="0" dirty="0">
              <a:effectLst/>
              <a:latin typeface="Roboto"/>
            </a:endParaRPr>
          </a:p>
        </p:txBody>
      </p:sp>
      <p:pic>
        <p:nvPicPr>
          <p:cNvPr id="36" name="K7IjUN7MKQA"/>
          <p:cNvPicPr>
            <a:picLocks noRot="1" noChangeAspect="1"/>
          </p:cNvPicPr>
          <p:nvPr>
            <a:videoFile r:link="rId11"/>
          </p:nvPr>
        </p:nvPicPr>
        <p:blipFill>
          <a:blip r:embed="rId24" cstate="print"/>
          <a:stretch>
            <a:fillRect/>
          </a:stretch>
        </p:blipFill>
        <p:spPr>
          <a:xfrm>
            <a:off x="9969818" y="2437349"/>
            <a:ext cx="1283304" cy="72185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965264" y="3170094"/>
            <a:ext cx="1287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000" dirty="0" smtClean="0">
                <a:latin typeface="Roboto"/>
              </a:rPr>
              <a:t>Кратово, Кокино, Куклици</a:t>
            </a:r>
            <a:endParaRPr lang="mk-MK" sz="1000" b="0" i="0" dirty="0">
              <a:effectLst/>
              <a:latin typeface="Roboto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4783" y="6323841"/>
            <a:ext cx="3309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 видео на престижниот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mk-MK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Lonely Planet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551" y="1272392"/>
            <a:ext cx="10035919" cy="705321"/>
          </a:xfrm>
          <a:prstGeom prst="rect">
            <a:avLst/>
          </a:prstGeom>
        </p:spPr>
        <p:txBody>
          <a:bodyPr/>
          <a:lstStyle/>
          <a:p>
            <a:r>
              <a:rPr lang="mk-MK" sz="2000" b="1" dirty="0" smtClean="0">
                <a:solidFill>
                  <a:schemeClr val="bg2">
                    <a:lumMod val="25000"/>
                  </a:schemeClr>
                </a:solidFill>
              </a:rPr>
              <a:t>ИСПЛАТЕНИ СУБВЕНЦИИ ЗА 2020 година </a:t>
            </a:r>
          </a:p>
          <a:p>
            <a:r>
              <a:rPr lang="mk-MK" sz="1500" dirty="0" smtClean="0">
                <a:solidFill>
                  <a:schemeClr val="bg2">
                    <a:lumMod val="25000"/>
                  </a:schemeClr>
                </a:solidFill>
              </a:rPr>
              <a:t>(ДОМАШНИ И СТРАНСКИ ТУРОПЕРАТОРИ)</a:t>
            </a: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B1FAA00-457B-4B84-9550-48D670942D30}"/>
              </a:ext>
            </a:extLst>
          </p:cNvPr>
          <p:cNvGrpSpPr/>
          <p:nvPr/>
        </p:nvGrpSpPr>
        <p:grpSpPr>
          <a:xfrm>
            <a:off x="4903330" y="2579239"/>
            <a:ext cx="2385343" cy="2363002"/>
            <a:chOff x="4414536" y="851960"/>
            <a:chExt cx="2919825" cy="2892478"/>
          </a:xfrm>
        </p:grpSpPr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F196ED60-79BA-4094-970D-1DE2F38A651A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4">
              <a:extLst>
                <a:ext uri="{FF2B5EF4-FFF2-40B4-BE49-F238E27FC236}">
                  <a16:creationId xmlns:a16="http://schemas.microsoft.com/office/drawing/2014/main" xmlns="" id="{0E502EDD-2E1B-4534-9387-1147F67ED465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CBF8AA8-C6C0-4C38-AEA8-96F61BE2527C}"/>
              </a:ext>
            </a:extLst>
          </p:cNvPr>
          <p:cNvCxnSpPr>
            <a:cxnSpLocks/>
          </p:cNvCxnSpPr>
          <p:nvPr/>
        </p:nvCxnSpPr>
        <p:spPr>
          <a:xfrm flipV="1">
            <a:off x="1050585" y="24088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0A10E9F-943A-4479-9FF1-D99A4607191C}"/>
              </a:ext>
            </a:extLst>
          </p:cNvPr>
          <p:cNvCxnSpPr>
            <a:cxnSpLocks/>
          </p:cNvCxnSpPr>
          <p:nvPr/>
        </p:nvCxnSpPr>
        <p:spPr>
          <a:xfrm>
            <a:off x="6854730" y="24088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8">
            <a:extLst>
              <a:ext uri="{FF2B5EF4-FFF2-40B4-BE49-F238E27FC236}">
                <a16:creationId xmlns:a16="http://schemas.microsoft.com/office/drawing/2014/main" xmlns="" id="{10B62ACD-4DE6-4170-B59A-1EE9C3A908DF}"/>
              </a:ext>
            </a:extLst>
          </p:cNvPr>
          <p:cNvGrpSpPr/>
          <p:nvPr/>
        </p:nvGrpSpPr>
        <p:grpSpPr>
          <a:xfrm>
            <a:off x="1316575" y="2552906"/>
            <a:ext cx="1923387" cy="466605"/>
            <a:chOff x="1316574" y="2133806"/>
            <a:chExt cx="1652623" cy="4666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469B1F1-CE0B-4675-BC94-6B7A2D820508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95.553,00 Евра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056EE10-2B9C-42E5-AFAE-897EA778348D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mk-MK" altLang="ko-KR" sz="1400" b="1" dirty="0" smtClean="0">
                  <a:solidFill>
                    <a:schemeClr val="accent1"/>
                  </a:solidFill>
                </a:rPr>
                <a:t>Домашни</a:t>
              </a:r>
              <a:endParaRPr lang="en-US" altLang="ko-KR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그룹 13">
            <a:extLst>
              <a:ext uri="{FF2B5EF4-FFF2-40B4-BE49-F238E27FC236}">
                <a16:creationId xmlns:a16="http://schemas.microsoft.com/office/drawing/2014/main" xmlns="" id="{E866F2B1-E1CD-4C2E-A062-FFBE2173B946}"/>
              </a:ext>
            </a:extLst>
          </p:cNvPr>
          <p:cNvGrpSpPr/>
          <p:nvPr/>
        </p:nvGrpSpPr>
        <p:grpSpPr>
          <a:xfrm>
            <a:off x="8972858" y="2571138"/>
            <a:ext cx="1880011" cy="466605"/>
            <a:chOff x="9200245" y="2152037"/>
            <a:chExt cx="1652623" cy="4666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E3CDF04-8A1C-4346-AC68-55CC6BC538E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992.145,00 Евра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B77C7AB-004A-4E38-902B-A2AAB12662AA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accent2"/>
                  </a:solidFill>
                </a:rPr>
                <a:t>Странски</a:t>
              </a:r>
              <a:endParaRPr lang="en-US" altLang="ko-KR" sz="14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C27C264-03ED-4EAE-A5F7-0C85B92A55F6}"/>
              </a:ext>
            </a:extLst>
          </p:cNvPr>
          <p:cNvCxnSpPr>
            <a:cxnSpLocks/>
          </p:cNvCxnSpPr>
          <p:nvPr/>
        </p:nvCxnSpPr>
        <p:spPr>
          <a:xfrm>
            <a:off x="2136000" y="5170900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2">
            <a:extLst>
              <a:ext uri="{FF2B5EF4-FFF2-40B4-BE49-F238E27FC236}">
                <a16:creationId xmlns:a16="http://schemas.microsoft.com/office/drawing/2014/main" xmlns="" id="{81732F73-EB1E-49FE-96C5-442FF8DE6D79}"/>
              </a:ext>
            </a:extLst>
          </p:cNvPr>
          <p:cNvGrpSpPr/>
          <p:nvPr/>
        </p:nvGrpSpPr>
        <p:grpSpPr>
          <a:xfrm>
            <a:off x="2168434" y="5396268"/>
            <a:ext cx="7902665" cy="427693"/>
            <a:chOff x="5724322" y="5177276"/>
            <a:chExt cx="1742087" cy="4276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BDC67E3-7200-4316-B56A-C62E62046FA4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mk-MK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1.087.698,00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523710-A5CE-44A9-A308-7C5096D0341E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Вкупно исплатени субвенции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61335A-EE7F-482E-B341-590D1BB4DB37}"/>
              </a:ext>
            </a:extLst>
          </p:cNvPr>
          <p:cNvSpPr txBox="1"/>
          <p:nvPr/>
        </p:nvSpPr>
        <p:spPr>
          <a:xfrm>
            <a:off x="5412206" y="3825223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mk-MK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99.88%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xmlns="" id="{9EEE49C9-C6F5-4C32-8DCA-0E535450E7A2}"/>
              </a:ext>
            </a:extLst>
          </p:cNvPr>
          <p:cNvSpPr/>
          <p:nvPr/>
        </p:nvSpPr>
        <p:spPr>
          <a:xfrm rot="16200000">
            <a:off x="5793256" y="3183136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D47FAD0C-E410-4FC8-A373-6EEBA8229B68}"/>
              </a:ext>
            </a:extLst>
          </p:cNvPr>
          <p:cNvSpPr/>
          <p:nvPr/>
        </p:nvSpPr>
        <p:spPr>
          <a:xfrm>
            <a:off x="1964509" y="477953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523710-A5CE-44A9-A308-7C5096D0341E}"/>
              </a:ext>
            </a:extLst>
          </p:cNvPr>
          <p:cNvSpPr txBox="1"/>
          <p:nvPr/>
        </p:nvSpPr>
        <p:spPr>
          <a:xfrm>
            <a:off x="5200651" y="4119917"/>
            <a:ext cx="17526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РЕАЛИЗИРАНИ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552" y="1317060"/>
            <a:ext cx="10347308" cy="369332"/>
          </a:xfrm>
          <a:prstGeom prst="rect">
            <a:avLst/>
          </a:prstGeom>
        </p:spPr>
        <p:txBody>
          <a:bodyPr/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СТРАНСКИ ТУРИСТИ 2019 – 2020 година (првите 9 месеци)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xmlns="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067794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0552" y="6089151"/>
            <a:ext cx="10347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домашни туристи 2019 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– 2020 година                                                                                                               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grpSp>
        <p:nvGrpSpPr>
          <p:cNvPr id="38" name="Group 2"/>
          <p:cNvGrpSpPr/>
          <p:nvPr/>
        </p:nvGrpSpPr>
        <p:grpSpPr>
          <a:xfrm flipH="1">
            <a:off x="3555999" y="4306641"/>
            <a:ext cx="127001" cy="369061"/>
            <a:chOff x="1926667" y="3046827"/>
            <a:chExt cx="66728" cy="19391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816" y="3046827"/>
              <a:ext cx="0" cy="9588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 rot="10800000">
              <a:off x="1926667" y="3195018"/>
              <a:ext cx="66728" cy="457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3064532" y="4809671"/>
            <a:ext cx="1101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mk-MK" altLang="ko-KR" sz="1400" dirty="0" smtClean="0">
                <a:solidFill>
                  <a:srgbClr val="FF0000"/>
                </a:solidFill>
                <a:cs typeface="Arial" pitchFamily="34" charset="0"/>
              </a:rPr>
              <a:t>83,8</a:t>
            </a:r>
            <a:r>
              <a:rPr lang="en-US" altLang="ko-KR" sz="1400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mk-MK" altLang="ko-KR" sz="14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6264932" y="4720771"/>
            <a:ext cx="1215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mk-MK" altLang="ko-KR" sz="1400" dirty="0" smtClean="0">
                <a:solidFill>
                  <a:srgbClr val="FF0000"/>
                </a:solidFill>
                <a:cs typeface="Arial" pitchFamily="34" charset="0"/>
              </a:rPr>
              <a:t>84,0 %</a:t>
            </a:r>
            <a:endParaRPr lang="en-US" altLang="ko-KR" sz="14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9" name="Group 2"/>
          <p:cNvGrpSpPr/>
          <p:nvPr/>
        </p:nvGrpSpPr>
        <p:grpSpPr>
          <a:xfrm flipH="1">
            <a:off x="6769099" y="4230441"/>
            <a:ext cx="127001" cy="369061"/>
            <a:chOff x="1926667" y="3046827"/>
            <a:chExt cx="66728" cy="19391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816" y="3046827"/>
              <a:ext cx="0" cy="9588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 rot="10800000">
              <a:off x="1926667" y="3195018"/>
              <a:ext cx="66728" cy="457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056EE10-2B9C-42E5-AFAE-897EA778348D}"/>
              </a:ext>
            </a:extLst>
          </p:cNvPr>
          <p:cNvSpPr txBox="1"/>
          <p:nvPr/>
        </p:nvSpPr>
        <p:spPr>
          <a:xfrm>
            <a:off x="1888075" y="3645106"/>
            <a:ext cx="2302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chemeClr val="accent1"/>
                </a:solidFill>
              </a:rPr>
              <a:t>Број на туристи</a:t>
            </a:r>
            <a:endParaRPr lang="en-US" altLang="ko-KR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552" y="1317060"/>
            <a:ext cx="10347308" cy="606038"/>
          </a:xfrm>
          <a:prstGeom prst="rect">
            <a:avLst/>
          </a:prstGeom>
        </p:spPr>
        <p:txBody>
          <a:bodyPr/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ДОМАШНИ ТУРИСТИ 2019 – 2020 година (првите 9 месеци)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xmlns="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067794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20553" y="2887159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35499" y="2296610"/>
            <a:ext cx="302791" cy="27283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20552" y="2019611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963818" y="4878848"/>
            <a:ext cx="63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1,0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7275825" y="5065114"/>
            <a:ext cx="78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-88.9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468281" y="4436122"/>
            <a:ext cx="723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33,9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0552" y="6089151"/>
            <a:ext cx="10347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домашни туристи 2019 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– 2020 година                                                                                                               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0468281" y="4302966"/>
            <a:ext cx="110154" cy="315890"/>
            <a:chOff x="941732" y="1803477"/>
            <a:chExt cx="110154" cy="31589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2991186" y="4858240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6,2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4118335" y="5102193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- 60,5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5206053" y="5043555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- 97,7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6240939" y="5043555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- 97,8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CA3C99-15DA-4842-B713-CB54C839AD22}"/>
              </a:ext>
            </a:extLst>
          </p:cNvPr>
          <p:cNvCxnSpPr>
            <a:cxnSpLocks/>
          </p:cNvCxnSpPr>
          <p:nvPr/>
        </p:nvCxnSpPr>
        <p:spPr>
          <a:xfrm>
            <a:off x="5266007" y="5043848"/>
            <a:ext cx="0" cy="958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39938D-F717-47E5-96A8-957C2B4A32E8}"/>
              </a:ext>
            </a:extLst>
          </p:cNvPr>
          <p:cNvSpPr/>
          <p:nvPr/>
        </p:nvSpPr>
        <p:spPr>
          <a:xfrm rot="10800000">
            <a:off x="5228858" y="5192039"/>
            <a:ext cx="66728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9450986" y="2279975"/>
            <a:ext cx="110154" cy="315890"/>
            <a:chOff x="941732" y="1803477"/>
            <a:chExt cx="110154" cy="3158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3032709" y="4744001"/>
            <a:ext cx="110154" cy="315890"/>
            <a:chOff x="941732" y="1803477"/>
            <a:chExt cx="110154" cy="3158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9388508" y="2397171"/>
            <a:ext cx="78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8,9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35499" y="3159992"/>
            <a:ext cx="302791" cy="27283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453781" y="2295464"/>
            <a:ext cx="903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356.615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453781" y="3155826"/>
            <a:ext cx="903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282.838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1834151" y="2640294"/>
            <a:ext cx="66728" cy="193910"/>
            <a:chOff x="1926667" y="3046827"/>
            <a:chExt cx="66728" cy="1939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816" y="3046827"/>
              <a:ext cx="0" cy="9588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 rot="10800000">
              <a:off x="1926667" y="3195018"/>
              <a:ext cx="66728" cy="457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553233" y="2891971"/>
            <a:ext cx="6952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-20,7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552" y="1317060"/>
            <a:ext cx="10347308" cy="369332"/>
          </a:xfrm>
          <a:prstGeom prst="rect">
            <a:avLst/>
          </a:prstGeom>
        </p:spPr>
        <p:txBody>
          <a:bodyPr/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НОЌЕВАЊА НА ДОМАШНИ ТУРИСТИ 2019 – 2020 година (првите 9 месеци)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xmlns="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067794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20553" y="2887159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35499" y="2296610"/>
            <a:ext cx="302791" cy="27283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20552" y="2019611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963818" y="5031248"/>
            <a:ext cx="63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1,5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7275825" y="5065114"/>
            <a:ext cx="78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-90,1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458756" y="4817122"/>
            <a:ext cx="723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26,0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0552" y="6089151"/>
            <a:ext cx="10347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домашни туристи 2019 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– 2020 година                                                                                                               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0477806" y="4703016"/>
            <a:ext cx="110154" cy="315890"/>
            <a:chOff x="941732" y="1803477"/>
            <a:chExt cx="110154" cy="31589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2981661" y="5067790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0,9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4032610" y="5149818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- 50,3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5206053" y="5043555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- 96,1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6240939" y="5043555"/>
            <a:ext cx="769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- 96,7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7CA3C99-15DA-4842-B713-CB54C839AD22}"/>
              </a:ext>
            </a:extLst>
          </p:cNvPr>
          <p:cNvCxnSpPr>
            <a:cxnSpLocks/>
          </p:cNvCxnSpPr>
          <p:nvPr/>
        </p:nvCxnSpPr>
        <p:spPr>
          <a:xfrm>
            <a:off x="5266007" y="5043848"/>
            <a:ext cx="0" cy="958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39938D-F717-47E5-96A8-957C2B4A32E8}"/>
              </a:ext>
            </a:extLst>
          </p:cNvPr>
          <p:cNvSpPr/>
          <p:nvPr/>
        </p:nvSpPr>
        <p:spPr>
          <a:xfrm rot="10800000">
            <a:off x="5228858" y="5192039"/>
            <a:ext cx="66728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9441461" y="2127575"/>
            <a:ext cx="110154" cy="315890"/>
            <a:chOff x="941732" y="1803477"/>
            <a:chExt cx="110154" cy="3158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3070809" y="5010701"/>
            <a:ext cx="110154" cy="315890"/>
            <a:chOff x="941732" y="1803477"/>
            <a:chExt cx="110154" cy="3158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9407558" y="2273346"/>
            <a:ext cx="78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1,1</a:t>
            </a:r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35499" y="3159992"/>
            <a:ext cx="302791" cy="27283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453781" y="2295464"/>
            <a:ext cx="903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1.515.061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453781" y="3155826"/>
            <a:ext cx="903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1.301.995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1834151" y="2640294"/>
            <a:ext cx="66728" cy="193910"/>
            <a:chOff x="1926667" y="3046827"/>
            <a:chExt cx="66728" cy="1939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816" y="3046827"/>
              <a:ext cx="0" cy="9588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 rot="10800000">
              <a:off x="1926667" y="3195018"/>
              <a:ext cx="66728" cy="457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553233" y="2891971"/>
            <a:ext cx="6952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14</a:t>
            </a:r>
            <a:r>
              <a:rPr lang="en-US" altLang="ko-KR" sz="1000" dirty="0" smtClean="0">
                <a:solidFill>
                  <a:srgbClr val="FF0000"/>
                </a:solidFill>
                <a:cs typeface="Arial" pitchFamily="34" charset="0"/>
              </a:rPr>
              <a:t>,</a:t>
            </a:r>
            <a:r>
              <a:rPr lang="mk-MK" altLang="ko-KR" sz="1000" dirty="0" smtClean="0">
                <a:solidFill>
                  <a:srgbClr val="FF0000"/>
                </a:solidFill>
                <a:cs typeface="Arial" pitchFamily="34" charset="0"/>
              </a:rPr>
              <a:t>1 %</a:t>
            </a:r>
            <a:endParaRPr lang="en-US" altLang="ko-KR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552" y="1292959"/>
            <a:ext cx="4908107" cy="535531"/>
          </a:xfrm>
          <a:prstGeom prst="rect">
            <a:avLst/>
          </a:prstGeom>
        </p:spPr>
        <p:txBody>
          <a:bodyPr/>
          <a:lstStyle/>
          <a:p>
            <a:r>
              <a:rPr lang="mk-MK" sz="1600" dirty="0" smtClean="0">
                <a:solidFill>
                  <a:schemeClr val="bg2">
                    <a:lumMod val="25000"/>
                  </a:schemeClr>
                </a:solidFill>
              </a:rPr>
              <a:t>ТОП 3 ЗЕМЈИ СО НАЈМАЛ ПАД НА ТУРИСТИ 2019 – 2020 година (првите 9 месеци)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xmlns="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533024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34549" y="2872001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49495" y="2302746"/>
            <a:ext cx="302791" cy="27283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034548" y="2025747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3326453" y="4588435"/>
            <a:ext cx="769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- 50,8</a:t>
            </a:r>
            <a:r>
              <a:rPr lang="mk-MK" altLang="ko-KR" sz="12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6489859" y="4585338"/>
            <a:ext cx="782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-52,3</a:t>
            </a:r>
            <a:r>
              <a:rPr lang="mk-MK" altLang="ko-KR" sz="12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9603849" y="4205203"/>
            <a:ext cx="862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-62,7</a:t>
            </a:r>
            <a:r>
              <a:rPr lang="mk-MK" altLang="ko-KR" sz="1200" dirty="0" smtClean="0">
                <a:solidFill>
                  <a:srgbClr val="FF0000"/>
                </a:solidFill>
                <a:cs typeface="Arial" pitchFamily="34" charset="0"/>
              </a:rPr>
              <a:t> %</a:t>
            </a:r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5608" y="6089151"/>
            <a:ext cx="10462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en-US" sz="1000" dirty="0" err="1" smtClean="0">
                <a:solidFill>
                  <a:schemeClr val="bg2">
                    <a:lumMod val="25000"/>
                  </a:schemeClr>
                </a:solidFill>
              </a:rPr>
              <a:t>оп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земји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со најмал пад на туристи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во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проценти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190100" y="4585338"/>
            <a:ext cx="66728" cy="193910"/>
            <a:chOff x="1926667" y="3046827"/>
            <a:chExt cx="66728" cy="1939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3816" y="3046827"/>
              <a:ext cx="0" cy="9588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 rot="10800000">
              <a:off x="1926667" y="3195018"/>
              <a:ext cx="66728" cy="457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949825" y="1287290"/>
            <a:ext cx="4418036" cy="5355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altLang="ko-KR" sz="54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49% од вкупниот број на странски туристи за 2020 година се од регионот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C80860-32BB-4AF7-94BC-5A5E6ADAA9F4}"/>
              </a:ext>
            </a:extLst>
          </p:cNvPr>
          <p:cNvSpPr/>
          <p:nvPr/>
        </p:nvSpPr>
        <p:spPr>
          <a:xfrm>
            <a:off x="1149495" y="3144834"/>
            <a:ext cx="302791" cy="27283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6109" y="1374488"/>
            <a:ext cx="5783195" cy="369332"/>
          </a:xfrm>
          <a:prstGeom prst="rect">
            <a:avLst/>
          </a:prstGeom>
        </p:spPr>
        <p:txBody>
          <a:bodyPr/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ДЕВИЗЕН ПРИЛИВ ОД ТУРИЗМОТ ВО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$USD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xmlns="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829519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96AD6DF-8BF1-4CAE-AA32-50DDC6D7EA65}"/>
              </a:ext>
            </a:extLst>
          </p:cNvPr>
          <p:cNvSpPr/>
          <p:nvPr/>
        </p:nvSpPr>
        <p:spPr>
          <a:xfrm>
            <a:off x="1508614" y="4886890"/>
            <a:ext cx="765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26.49%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3080" y="6093665"/>
            <a:ext cx="10462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девизен прилив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201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 – 2019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                             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Министерство за Економија</a:t>
            </a:r>
            <a:endParaRPr lang="mk-MK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51602" y="4697321"/>
            <a:ext cx="110154" cy="315890"/>
            <a:chOff x="941732" y="1803477"/>
            <a:chExt cx="110154" cy="3158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10526991" y="4462456"/>
            <a:ext cx="117102" cy="335815"/>
            <a:chOff x="941732" y="1803477"/>
            <a:chExt cx="110154" cy="31589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8369304" y="1415271"/>
            <a:ext cx="513692" cy="28776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296AD6DF-8BF1-4CAE-AA32-50DDC6D7EA65}"/>
              </a:ext>
            </a:extLst>
          </p:cNvPr>
          <p:cNvSpPr/>
          <p:nvPr/>
        </p:nvSpPr>
        <p:spPr>
          <a:xfrm>
            <a:off x="10499691" y="4558565"/>
            <a:ext cx="765081" cy="2462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34.38%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171617"/>
            <a:ext cx="11573197" cy="438582"/>
          </a:xfrm>
          <a:prstGeom prst="rect">
            <a:avLst/>
          </a:prstGeom>
        </p:spPr>
        <p:txBody>
          <a:bodyPr/>
          <a:lstStyle/>
          <a:p>
            <a:r>
              <a:rPr lang="mk-MK" sz="2500" dirty="0" smtClean="0"/>
              <a:t>БУЏЕТ 2020 ГОДИНА</a:t>
            </a:r>
            <a:endParaRPr lang="en-US" sz="2500" dirty="0"/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xmlns="" id="{41863DE9-981B-4704-ADA3-61E7C7C6D029}"/>
              </a:ext>
            </a:extLst>
          </p:cNvPr>
          <p:cNvGrpSpPr/>
          <p:nvPr/>
        </p:nvGrpSpPr>
        <p:grpSpPr>
          <a:xfrm>
            <a:off x="4406922" y="1835576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xmlns="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xmlns="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xmlns="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5967D2-498A-44AD-BA96-EF390069334B}"/>
              </a:ext>
            </a:extLst>
          </p:cNvPr>
          <p:cNvSpPr txBox="1"/>
          <p:nvPr/>
        </p:nvSpPr>
        <p:spPr>
          <a:xfrm rot="1898085">
            <a:off x="4596952" y="2973012"/>
            <a:ext cx="1198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100" dirty="0" smtClean="0">
                <a:solidFill>
                  <a:schemeClr val="bg1"/>
                </a:solidFill>
              </a:rPr>
              <a:t>БУЏЕТИРАЊЕ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C249FF-DD77-4EA2-A354-CD869A46BD01}"/>
              </a:ext>
            </a:extLst>
          </p:cNvPr>
          <p:cNvSpPr txBox="1"/>
          <p:nvPr/>
        </p:nvSpPr>
        <p:spPr>
          <a:xfrm rot="19719727">
            <a:off x="6550168" y="3221435"/>
            <a:ext cx="1198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100" dirty="0" smtClean="0">
                <a:solidFill>
                  <a:schemeClr val="bg1"/>
                </a:solidFill>
              </a:rPr>
              <a:t>ИНВЕСТИЦИИ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8F472B-3391-45FA-BD50-52834F97C16F}"/>
              </a:ext>
            </a:extLst>
          </p:cNvPr>
          <p:cNvSpPr txBox="1"/>
          <p:nvPr/>
        </p:nvSpPr>
        <p:spPr>
          <a:xfrm>
            <a:off x="5494230" y="4346312"/>
            <a:ext cx="119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bg1"/>
                </a:solidFill>
              </a:rPr>
              <a:t>ФИНАНСИИ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C2CD44DC-9550-4D68-BD83-821158BBCAEF}"/>
              </a:ext>
            </a:extLst>
          </p:cNvPr>
          <p:cNvGrpSpPr/>
          <p:nvPr/>
        </p:nvGrpSpPr>
        <p:grpSpPr>
          <a:xfrm>
            <a:off x="935493" y="3833205"/>
            <a:ext cx="3744000" cy="677108"/>
            <a:chOff x="7637355" y="2159174"/>
            <a:chExt cx="3744000" cy="6771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1CDB79-91EC-4400-993A-C0F8993FB9F4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153.514.000,00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77ECD12-127F-417D-BB14-0488F24023D9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400" b="1" dirty="0" smtClean="0">
                  <a:solidFill>
                    <a:schemeClr val="accent4"/>
                  </a:solidFill>
                </a:rPr>
                <a:t>ОДОБРЕН БУЏЕТ ЗА 2020 ГОДИНА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80A5808-D4A1-4317-ABF8-5F72D3079E82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xmlns="" id="{3934154E-9B64-4FDB-A33C-A3A23971B762}"/>
              </a:ext>
            </a:extLst>
          </p:cNvPr>
          <p:cNvGrpSpPr/>
          <p:nvPr/>
        </p:nvGrpSpPr>
        <p:grpSpPr>
          <a:xfrm>
            <a:off x="890962" y="2144780"/>
            <a:ext cx="3744000" cy="677108"/>
            <a:chOff x="890962" y="2144778"/>
            <a:chExt cx="3744000" cy="6771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090F5D5-B672-41A9-9C7F-372C9713607E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202.964.000,00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9C736C-13F1-4242-A5DD-5445C6B2CB1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400" b="1" dirty="0" smtClean="0">
                  <a:solidFill>
                    <a:schemeClr val="accent1"/>
                  </a:solidFill>
                </a:rPr>
                <a:t>БАРАН БУЏЕТ ЗА 2020 ГОДИНА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A0E0EB4-9AD4-4F07-A620-EC773112F18E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xmlns="" id="{B0542B79-60DA-4097-B019-C34FDAD67829}"/>
              </a:ext>
            </a:extLst>
          </p:cNvPr>
          <p:cNvGrpSpPr/>
          <p:nvPr/>
        </p:nvGrpSpPr>
        <p:grpSpPr>
          <a:xfrm>
            <a:off x="753627" y="5154386"/>
            <a:ext cx="4468994" cy="745081"/>
            <a:chOff x="4400258" y="5088097"/>
            <a:chExt cx="3154586" cy="7450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E13B2BE-F9BC-4A79-A929-C439A7E74A78}"/>
                </a:ext>
              </a:extLst>
            </p:cNvPr>
            <p:cNvSpPr txBox="1"/>
            <p:nvPr/>
          </p:nvSpPr>
          <p:spPr>
            <a:xfrm>
              <a:off x="4400258" y="5433068"/>
              <a:ext cx="2899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94.992.000,00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8EB43F-4E46-49AC-8FB9-AA4F33D52964}"/>
                </a:ext>
              </a:extLst>
            </p:cNvPr>
            <p:cNvSpPr txBox="1"/>
            <p:nvPr/>
          </p:nvSpPr>
          <p:spPr>
            <a:xfrm>
              <a:off x="4646646" y="508809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400" b="1" dirty="0" smtClean="0">
                  <a:solidFill>
                    <a:schemeClr val="accent3"/>
                  </a:solidFill>
                </a:rPr>
                <a:t>БУЏЕТ ПО РЕБАЛАНС ЗА 2020 ГОДИНА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2AC7132-41D8-417F-845D-9911AFCB3CA4}"/>
                </a:ext>
              </a:extLst>
            </p:cNvPr>
            <p:cNvCxnSpPr/>
            <p:nvPr/>
          </p:nvCxnSpPr>
          <p:spPr>
            <a:xfrm flipV="1">
              <a:off x="4581244" y="5421265"/>
              <a:ext cx="2906101" cy="10799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4E742A7B-F90F-4CEA-A99A-7CB5C0890BB4}"/>
              </a:ext>
            </a:extLst>
          </p:cNvPr>
          <p:cNvSpPr/>
          <p:nvPr/>
        </p:nvSpPr>
        <p:spPr>
          <a:xfrm rot="19800000">
            <a:off x="6673062" y="269147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xmlns="" id="{D57FD5FD-3581-4020-848C-5C998ACB6DA0}"/>
              </a:ext>
            </a:extLst>
          </p:cNvPr>
          <p:cNvSpPr/>
          <p:nvPr/>
        </p:nvSpPr>
        <p:spPr>
          <a:xfrm rot="1800000">
            <a:off x="5266785" y="24772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xmlns="" id="{F7DED4F3-5ED4-4C71-9E53-E9123DE7A25A}"/>
              </a:ext>
            </a:extLst>
          </p:cNvPr>
          <p:cNvSpPr>
            <a:spLocks noChangeAspect="1"/>
          </p:cNvSpPr>
          <p:nvPr/>
        </p:nvSpPr>
        <p:spPr>
          <a:xfrm>
            <a:off x="5893412" y="39056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13B2BE-F9BC-4A79-A929-C439A7E74A78}"/>
              </a:ext>
            </a:extLst>
          </p:cNvPr>
          <p:cNvSpPr txBox="1"/>
          <p:nvPr/>
        </p:nvSpPr>
        <p:spPr>
          <a:xfrm>
            <a:off x="7020749" y="5433196"/>
            <a:ext cx="464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96.692.000,00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8EB43F-4E46-49AC-8FB9-AA4F33D52964}"/>
              </a:ext>
            </a:extLst>
          </p:cNvPr>
          <p:cNvSpPr txBox="1"/>
          <p:nvPr/>
        </p:nvSpPr>
        <p:spPr>
          <a:xfrm>
            <a:off x="7005062" y="5156198"/>
            <a:ext cx="466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chemeClr val="accent3"/>
                </a:solidFill>
              </a:rPr>
              <a:t>ПРЕДЛОГ БУЏЕТ ЗА 2021 ГОДИНА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90F5D5-B672-41A9-9C7F-372C9713607E}"/>
              </a:ext>
            </a:extLst>
          </p:cNvPr>
          <p:cNvSpPr txBox="1"/>
          <p:nvPr/>
        </p:nvSpPr>
        <p:spPr>
          <a:xfrm>
            <a:off x="7674857" y="2508437"/>
            <a:ext cx="370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138.542.000,00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9C736C-13F1-4242-A5DD-5445C6B2CB15}"/>
              </a:ext>
            </a:extLst>
          </p:cNvPr>
          <p:cNvSpPr txBox="1"/>
          <p:nvPr/>
        </p:nvSpPr>
        <p:spPr>
          <a:xfrm>
            <a:off x="7669355" y="2231439"/>
            <a:ext cx="371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chemeClr val="accent1"/>
                </a:solidFill>
              </a:rPr>
              <a:t>БАРАН БУЏЕТ ЗА 2021 ГОДИНА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2AC7132-41D8-417F-845D-9911AFCB3CA4}"/>
              </a:ext>
            </a:extLst>
          </p:cNvPr>
          <p:cNvCxnSpPr/>
          <p:nvPr/>
        </p:nvCxnSpPr>
        <p:spPr>
          <a:xfrm>
            <a:off x="7241444" y="5475368"/>
            <a:ext cx="4134425" cy="0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A0E0EB4-9AD4-4F07-A620-EC773112F18E}"/>
              </a:ext>
            </a:extLst>
          </p:cNvPr>
          <p:cNvCxnSpPr/>
          <p:nvPr/>
        </p:nvCxnSpPr>
        <p:spPr>
          <a:xfrm>
            <a:off x="7593751" y="2539216"/>
            <a:ext cx="3744000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561</Words>
  <Application>Microsoft Office PowerPoint</Application>
  <PresentationFormat>Widescreen</PresentationFormat>
  <Paragraphs>143</Paragraphs>
  <Slides>13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맑은 고딕</vt:lpstr>
      <vt:lpstr>Arial</vt:lpstr>
      <vt:lpstr>Calibri</vt:lpstr>
      <vt:lpstr>Roboto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262</cp:revision>
  <dcterms:created xsi:type="dcterms:W3CDTF">2019-01-14T06:35:35Z</dcterms:created>
  <dcterms:modified xsi:type="dcterms:W3CDTF">2020-11-20T09:29:31Z</dcterms:modified>
</cp:coreProperties>
</file>