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76" r:id="rId5"/>
    <p:sldId id="297" r:id="rId6"/>
    <p:sldId id="265" r:id="rId7"/>
    <p:sldId id="270" r:id="rId8"/>
    <p:sldId id="293" r:id="rId9"/>
    <p:sldId id="298" r:id="rId10"/>
    <p:sldId id="278" r:id="rId11"/>
    <p:sldId id="272" r:id="rId12"/>
    <p:sldId id="282" r:id="rId13"/>
    <p:sldId id="271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9941"/>
    <a:srgbClr val="A4D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622" autoAdjust="0"/>
  </p:normalViewPr>
  <p:slideViewPr>
    <p:cSldViewPr>
      <p:cViewPr varScale="1">
        <p:scale>
          <a:sx n="145" d="100"/>
          <a:sy n="145" d="100"/>
        </p:scale>
        <p:origin x="774" y="120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376834473588966E-2"/>
          <c:y val="5.2203248031496063E-2"/>
          <c:w val="0.88286583748759095"/>
          <c:h val="0.878567421259842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Nesto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Turkey</c:v>
                </c:pt>
                <c:pt idx="1">
                  <c:v>Serbia</c:v>
                </c:pt>
                <c:pt idx="2">
                  <c:v>Bulgaria</c:v>
                </c:pt>
                <c:pt idx="3">
                  <c:v>Greece</c:v>
                </c:pt>
                <c:pt idx="4">
                  <c:v>Netherland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129</c:v>
                </c:pt>
                <c:pt idx="1">
                  <c:v>53</c:v>
                </c:pt>
                <c:pt idx="2">
                  <c:v>46</c:v>
                </c:pt>
                <c:pt idx="3">
                  <c:v>45</c:v>
                </c:pt>
                <c:pt idx="4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DC-4465-A5C1-C504EB0562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Turkey</c:v>
                </c:pt>
                <c:pt idx="1">
                  <c:v>Serbia</c:v>
                </c:pt>
                <c:pt idx="2">
                  <c:v>Bulgaria</c:v>
                </c:pt>
                <c:pt idx="3">
                  <c:v>Greece</c:v>
                </c:pt>
                <c:pt idx="4">
                  <c:v>Netherland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185</c:v>
                </c:pt>
                <c:pt idx="1">
                  <c:v>100</c:v>
                </c:pt>
                <c:pt idx="2">
                  <c:v>80</c:v>
                </c:pt>
                <c:pt idx="3">
                  <c:v>74</c:v>
                </c:pt>
                <c:pt idx="4">
                  <c:v>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DC-4465-A5C1-C504EB056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389600880"/>
        <c:axId val="389602056"/>
      </c:barChart>
      <c:catAx>
        <c:axId val="38960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mk-MK"/>
          </a:p>
        </c:txPr>
        <c:crossAx val="389602056"/>
        <c:crosses val="autoZero"/>
        <c:auto val="1"/>
        <c:lblAlgn val="ctr"/>
        <c:lblOffset val="100"/>
        <c:noMultiLvlLbl val="0"/>
      </c:catAx>
      <c:valAx>
        <c:axId val="389602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mk-MK"/>
          </a:p>
        </c:txPr>
        <c:crossAx val="389600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mk-M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376834473588966E-2"/>
          <c:y val="5.2203248031496063E-2"/>
          <c:w val="0.88286583748759095"/>
          <c:h val="0.712572786030310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Nesto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Poland</c:v>
                </c:pt>
                <c:pt idx="1">
                  <c:v>Croatia</c:v>
                </c:pt>
                <c:pt idx="2">
                  <c:v>Slovakia</c:v>
                </c:pt>
                <c:pt idx="3">
                  <c:v>Sweden</c:v>
                </c:pt>
                <c:pt idx="4">
                  <c:v>Israel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</c:v>
                </c:pt>
                <c:pt idx="1">
                  <c:v>10</c:v>
                </c:pt>
                <c:pt idx="2">
                  <c:v>16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DC-4465-A5C1-C504EB0562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Poland</c:v>
                </c:pt>
                <c:pt idx="1">
                  <c:v>Croatia</c:v>
                </c:pt>
                <c:pt idx="2">
                  <c:v>Slovakia</c:v>
                </c:pt>
                <c:pt idx="3">
                  <c:v>Sweden</c:v>
                </c:pt>
                <c:pt idx="4">
                  <c:v>Israel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26</c:v>
                </c:pt>
                <c:pt idx="1">
                  <c:v>14</c:v>
                </c:pt>
                <c:pt idx="2">
                  <c:v>25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DC-4465-A5C1-C504EB056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389602448"/>
        <c:axId val="392144440"/>
      </c:barChart>
      <c:catAx>
        <c:axId val="389602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mk-MK"/>
          </a:p>
        </c:txPr>
        <c:crossAx val="392144440"/>
        <c:crosses val="autoZero"/>
        <c:auto val="1"/>
        <c:lblAlgn val="ctr"/>
        <c:lblOffset val="100"/>
        <c:noMultiLvlLbl val="0"/>
      </c:catAx>
      <c:valAx>
        <c:axId val="392144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mk-MK"/>
          </a:p>
        </c:txPr>
        <c:crossAx val="389602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mk-MK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23878"/>
            <a:ext cx="9144000" cy="51754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41422"/>
            <a:ext cx="9144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pic>
        <p:nvPicPr>
          <p:cNvPr id="1027" name="Picture 3" descr="G:\002-KIMS BUSINESS\007-02-Googleslidesppt\02-GSppt-Contents-Kim\20170429\07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42" y="310690"/>
            <a:ext cx="6414918" cy="325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" name="Rectangle 1"/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6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xmlns="" id="{8B87355E-D241-4F84-8E34-F12EFC8C5311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:a16="http://schemas.microsoft.com/office/drawing/2014/main" xmlns="" id="{8A80B83A-8DB6-4419-B9E6-5F4B7AD8250B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xmlns="" id="{43C72C95-08A5-4AE8-AA2B-7F0F1D15237D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xmlns="" id="{F744013E-0792-4E51-B21F-CE2E88A9BDF0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xmlns="" id="{5048D8BC-6BEB-40DA-A91D-AE076BF3D670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xmlns="" id="{80C6D9FC-EAE8-4EFC-AD4C-7A54C93E55DE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xmlns="" id="{8CA4EF62-C0AE-487F-99C8-557E9C34CF58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xmlns="" id="{C99470B5-F69C-47A6-A008-A055BC5A021B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xmlns="" id="{0B0E86D1-5B0C-4381-A5AE-15D3B0AA4D84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xmlns="" id="{87B717A4-B04E-47EF-9C2D-21FC12E3AC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xmlns="" id="{08993359-6EE8-4F9B-A1B6-07CADFE356A7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:a16="http://schemas.microsoft.com/office/drawing/2014/main" xmlns="" id="{28BBF0BD-20A1-4BE9-8F51-98ACCA87025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:a16="http://schemas.microsoft.com/office/drawing/2014/main" xmlns="" id="{E5999C32-E7D0-45EA-9ED9-5C3EBEF6D1A2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xmlns="" id="{493FEA4D-D2EC-42FF-815F-E1C62644F9D6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xmlns="" id="{DD68CD7F-C635-4A31-91AE-B21DDAD2D66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xmlns="" id="{7EBF13E9-9DF3-4DA7-870E-B2463BDBB2FD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xmlns="" id="{DFA2D170-A948-4315-9FB0-2033E3DE34DA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736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55" y="1131590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154419" y="1237310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71" y="1117462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98835" y="1223182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364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2000" y="1715444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343350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1326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23928" y="0"/>
            <a:ext cx="522007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60" y="2787774"/>
            <a:ext cx="288032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226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3291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6079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252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xmlns="" id="{9ECFE99B-B579-4A3C-A87A-75084AC09EE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1368152 h 2499742"/>
              <a:gd name="connsiteX3" fmla="*/ 3372247 w 4499992"/>
              <a:gd name="connsiteY3" fmla="*/ 1368152 h 2499742"/>
              <a:gd name="connsiteX4" fmla="*/ 3372247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1368152"/>
                </a:lnTo>
                <a:lnTo>
                  <a:pt x="3372247" y="1368152"/>
                </a:lnTo>
                <a:lnTo>
                  <a:pt x="3372247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F4858D0D-29DA-4F26-AF18-C0DEB17ABC8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644008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1137667 w 4499992"/>
              <a:gd name="connsiteY3" fmla="*/ 2499742 h 2499742"/>
              <a:gd name="connsiteX4" fmla="*/ 1137667 w 4499992"/>
              <a:gd name="connsiteY4" fmla="*/ 1368152 h 2499742"/>
              <a:gd name="connsiteX5" fmla="*/ 0 w 4499992"/>
              <a:gd name="connsiteY5" fmla="*/ 136815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1137667" y="2499742"/>
                </a:lnTo>
                <a:lnTo>
                  <a:pt x="1137667" y="1368152"/>
                </a:lnTo>
                <a:lnTo>
                  <a:pt x="0" y="1368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400095AA-D917-4540-B014-EEDB5478D0D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44008" y="2643759"/>
            <a:ext cx="4499992" cy="2499742"/>
          </a:xfrm>
          <a:custGeom>
            <a:avLst/>
            <a:gdLst>
              <a:gd name="connsiteX0" fmla="*/ 1137667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0 w 4499992"/>
              <a:gd name="connsiteY3" fmla="*/ 2499742 h 2499742"/>
              <a:gd name="connsiteX4" fmla="*/ 0 w 4499992"/>
              <a:gd name="connsiteY4" fmla="*/ 1118616 h 2499742"/>
              <a:gd name="connsiteX5" fmla="*/ 1137667 w 4499992"/>
              <a:gd name="connsiteY5" fmla="*/ 1118616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1137667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0" y="2499742"/>
                </a:lnTo>
                <a:lnTo>
                  <a:pt x="0" y="1118616"/>
                </a:lnTo>
                <a:lnTo>
                  <a:pt x="1137667" y="11186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xmlns="" id="{E797F658-C176-47C2-AEB4-F20B23921179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2643759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3372247 w 4499992"/>
              <a:gd name="connsiteY1" fmla="*/ 0 h 2499742"/>
              <a:gd name="connsiteX2" fmla="*/ 3372247 w 4499992"/>
              <a:gd name="connsiteY2" fmla="*/ 1118616 h 2499742"/>
              <a:gd name="connsiteX3" fmla="*/ 4499992 w 4499992"/>
              <a:gd name="connsiteY3" fmla="*/ 1118616 h 2499742"/>
              <a:gd name="connsiteX4" fmla="*/ 4499992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3372247" y="0"/>
                </a:lnTo>
                <a:lnTo>
                  <a:pt x="3372247" y="1118616"/>
                </a:lnTo>
                <a:lnTo>
                  <a:pt x="4499992" y="1118616"/>
                </a:lnTo>
                <a:lnTo>
                  <a:pt x="4499992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4550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491880" y="2571750"/>
            <a:ext cx="216024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52120" y="2571750"/>
            <a:ext cx="349188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2561481"/>
            <a:ext cx="1740797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39834" y="2561481"/>
            <a:ext cx="1752046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0" y="3857625"/>
            <a:ext cx="349188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57200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4214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347614"/>
            <a:ext cx="9144000" cy="2448272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2" name="Rectangle 1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0" y="1923678"/>
              <a:ext cx="9144000" cy="1224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63027" y="2155604"/>
            <a:ext cx="4880973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63027" y="2629180"/>
            <a:ext cx="488097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267744" y="0"/>
            <a:ext cx="4608512" cy="5143500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286000" y="1347614"/>
              <a:ext cx="4572000" cy="2448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63838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3990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002-KIMS BUSINESS\007-02-Googleslidesppt\02-GSppt-Contents-Kim\20170429\07-\item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162"/>
            <a:ext cx="2527764" cy="25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xmlns="" id="{75A1F0C8-ADE8-49C0-9621-BADA30C5AA62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:a16="http://schemas.microsoft.com/office/drawing/2014/main" xmlns="" id="{F8E22D68-A56D-46FD-BC42-93B4EAE80021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xmlns="" id="{8D24A598-D874-4C08-BEA7-301F153CADDB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xmlns="" id="{53A13DC6-0EDF-4A8E-8E4D-81768F1DF80B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xmlns="" id="{F2E441BD-7BE9-4A75-9DB5-735EC46026C2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xmlns="" id="{C0BF37B3-A371-4645-A8AB-6294FA0012B1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xmlns="" id="{D1F581C4-49C2-4733-8878-B70E3BB3F71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xmlns="" id="{0562264D-B2F2-4788-B47F-5919F0A03323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xmlns="" id="{1D2413AA-E9C9-4063-A40F-31C3653DDF8F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xmlns="" id="{98EE8A88-944E-4EAF-802A-76F8CA0050A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xmlns="" id="{0A2BE1D3-6B9D-4BA7-AAC7-928A6AA44D8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xmlns="" id="{576E8FCF-68A2-4B49-93A1-8F3AE723DA83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xmlns="" id="{E38FF078-492E-46D5-B6EE-4FF39A801B41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xmlns="" id="{CE554615-93B8-4E75-BBD0-67603689B6A1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xmlns="" id="{AC36994E-976C-4B08-8784-AAC20FDF60E3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xmlns="" id="{7EEBE4CE-D8B6-495B-ACCE-C188E8DF4878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:a16="http://schemas.microsoft.com/office/drawing/2014/main" xmlns="" id="{FD50BD70-C637-458B-8952-261DED7CC717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132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gradFill>
          <a:gsLst>
            <a:gs pos="0">
              <a:schemeClr val="bg1"/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2498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1170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07504" y="1131590"/>
            <a:ext cx="8928992" cy="38884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335357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2527876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3568" y="3720395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166260" y="1335357"/>
            <a:ext cx="6977740" cy="101160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2166260" y="2527876"/>
            <a:ext cx="6977740" cy="101160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2166260" y="3720395"/>
            <a:ext cx="6977740" cy="101160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0" y="1335357"/>
            <a:ext cx="511906" cy="10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0" y="2527876"/>
            <a:ext cx="511906" cy="10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0" y="3720395"/>
            <a:ext cx="511906" cy="101160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6E3CB9E0-2383-4255-9EF1-8268A614EEEE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xmlns="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xmlns="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xmlns="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xmlns="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xmlns="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xmlns="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xmlns="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xmlns="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xmlns="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xmlns="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xmlns="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xmlns="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:a16="http://schemas.microsoft.com/office/drawing/2014/main" xmlns="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:a16="http://schemas.microsoft.com/office/drawing/2014/main" xmlns="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xmlns="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:a16="http://schemas.microsoft.com/office/drawing/2014/main" xmlns="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3563888" y="1459377"/>
            <a:ext cx="3312127" cy="360000"/>
          </a:xfrm>
          <a:prstGeom prst="homePlate">
            <a:avLst>
              <a:gd name="adj" fmla="val 58282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entagon 7"/>
          <p:cNvSpPr/>
          <p:nvPr userDrawn="1"/>
        </p:nvSpPr>
        <p:spPr>
          <a:xfrm>
            <a:off x="3563888" y="1963541"/>
            <a:ext cx="3672128" cy="360000"/>
          </a:xfrm>
          <a:prstGeom prst="homePlate">
            <a:avLst>
              <a:gd name="adj" fmla="val 58282"/>
            </a:avLst>
          </a:prstGeom>
          <a:solidFill>
            <a:schemeClr val="accent3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entagon 8"/>
          <p:cNvSpPr/>
          <p:nvPr userDrawn="1"/>
        </p:nvSpPr>
        <p:spPr>
          <a:xfrm>
            <a:off x="3563888" y="2467705"/>
            <a:ext cx="4032128" cy="360000"/>
          </a:xfrm>
          <a:prstGeom prst="homePlate">
            <a:avLst>
              <a:gd name="adj" fmla="val 58282"/>
            </a:avLst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Pentagon 11"/>
          <p:cNvSpPr/>
          <p:nvPr userDrawn="1"/>
        </p:nvSpPr>
        <p:spPr>
          <a:xfrm>
            <a:off x="3563888" y="2947558"/>
            <a:ext cx="4392128" cy="360000"/>
          </a:xfrm>
          <a:prstGeom prst="homePlate">
            <a:avLst>
              <a:gd name="adj" fmla="val 58282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40705"/>
            <a:ext cx="5218080" cy="26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21006" y="1483269"/>
            <a:ext cx="2501783" cy="18494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xmlns="" id="{C13A72D2-F464-40AB-BCA5-8F0F28F9501E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:a16="http://schemas.microsoft.com/office/drawing/2014/main" xmlns="" id="{438FFFA1-D809-4F75-91E8-41D5DE88B0CA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xmlns="" id="{6E9E44BF-838A-43E0-8C09-A63C02F7A596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xmlns="" id="{A0F4344E-487C-4B76-A89D-090E9073C6F4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xmlns="" id="{49C60A68-D099-48B9-9B3C-CA487F566FFB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xmlns="" id="{1E673706-38E3-4D83-B2E4-D892E800DBB5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xmlns="" id="{B2B00D80-B95E-42E5-9669-A63EE75AB1E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xmlns="" id="{3BF28E8B-36EF-45A4-B19C-E3FB3C30889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xmlns="" id="{06219DF2-62AF-47A5-A922-5121B833BBD8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xmlns="" id="{2FE4491E-50BC-4C05-BE33-62624D5A1DB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xmlns="" id="{D644C7C2-1E32-4F96-8E37-5EF1C7B510B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:a16="http://schemas.microsoft.com/office/drawing/2014/main" xmlns="" id="{251340D8-5710-48BB-8D79-70178F6A3652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:a16="http://schemas.microsoft.com/office/drawing/2014/main" xmlns="" id="{852D8D65-05B6-45C6-B11C-EFB134B1BFD4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xmlns="" id="{676FE479-DB62-4E58-A30D-E949E480A1B8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xmlns="" id="{14E3D49C-E692-4267-9F43-814CD90ADF4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xmlns="" id="{B7A4AE3C-8634-40A6-8134-C80DE28633AC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xmlns="" id="{8D838F89-BC9F-49BF-A2E3-527CFE6E254B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843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1" r:id="rId3"/>
    <p:sldLayoutId id="2147483661" r:id="rId4"/>
    <p:sldLayoutId id="2147483660" r:id="rId5"/>
    <p:sldLayoutId id="2147483655" r:id="rId6"/>
    <p:sldLayoutId id="2147483662" r:id="rId7"/>
    <p:sldLayoutId id="2147483663" r:id="rId8"/>
    <p:sldLayoutId id="2147483673" r:id="rId9"/>
    <p:sldLayoutId id="2147483665" r:id="rId10"/>
    <p:sldLayoutId id="2147483666" r:id="rId11"/>
    <p:sldLayoutId id="2147483667" r:id="rId12"/>
    <p:sldLayoutId id="2147483672" r:id="rId13"/>
    <p:sldLayoutId id="2147483668" r:id="rId14"/>
    <p:sldLayoutId id="2147483669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https://www.youtube.com/embed/g5t_zQZ98wQ" TargetMode="External"/><Relationship Id="rId1" Type="http://schemas.openxmlformats.org/officeDocument/2006/relationships/video" Target="https://www.youtube.com/embed/-TzSYI95-r8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72411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rgbClr val="649941"/>
                </a:solidFill>
                <a:cs typeface="Arial" pitchFamily="34" charset="0"/>
              </a:rPr>
              <a:t>www.tourismmacedonia.gov.mk</a:t>
            </a:r>
            <a:endParaRPr lang="ko-KR" altLang="en-US" sz="1000" dirty="0">
              <a:solidFill>
                <a:srgbClr val="64994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867894"/>
            <a:ext cx="9144000" cy="517545"/>
          </a:xfrm>
        </p:spPr>
        <p:txBody>
          <a:bodyPr/>
          <a:lstStyle/>
          <a:p>
            <a:pPr lvl="0"/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AGJENCIA PËR PROMOVIM DHE 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MBËSHTETJE</a:t>
            </a:r>
            <a:r>
              <a:rPr lang="sq-AL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N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ea typeface="맑은 고딕" pitchFamily="50" charset="-127"/>
            </a:endParaRPr>
          </a:p>
          <a:p>
            <a:pPr lvl="0"/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E TURIZMIT </a:t>
            </a:r>
            <a:r>
              <a:rPr lang="sq-AL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N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Ë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REPUBLIKËS SË MAQEDONISË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339502"/>
            <a:ext cx="731852" cy="7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83518"/>
            <a:ext cx="9144000" cy="576064"/>
          </a:xfrm>
        </p:spPr>
        <p:txBody>
          <a:bodyPr/>
          <a:lstStyle/>
          <a:p>
            <a:r>
              <a:rPr lang="en-US" altLang="ko-KR" sz="2800" b="1" dirty="0" err="1" smtClean="0"/>
              <a:t>Ohri</a:t>
            </a:r>
            <a:r>
              <a:rPr lang="en-US" altLang="ko-KR" sz="2800" b="1" dirty="0" smtClean="0"/>
              <a:t> </a:t>
            </a:r>
            <a:r>
              <a:rPr lang="en-US" altLang="ko-KR" sz="2800" b="1" dirty="0" smtClean="0"/>
              <a:t>&amp; </a:t>
            </a:r>
            <a:r>
              <a:rPr lang="en-US" altLang="ko-KR" sz="2800" b="1" dirty="0" smtClean="0"/>
              <a:t>Ma</a:t>
            </a:r>
            <a:r>
              <a:rPr lang="sq-AL" altLang="ko-KR" sz="2800" b="1" dirty="0" smtClean="0"/>
              <a:t>q</a:t>
            </a:r>
            <a:r>
              <a:rPr lang="en-US" altLang="ko-KR" sz="2800" b="1" dirty="0" err="1" smtClean="0"/>
              <a:t>edonia</a:t>
            </a:r>
            <a:r>
              <a:rPr lang="en-US" altLang="ko-KR" sz="2800" b="1" dirty="0" smtClean="0"/>
              <a:t> </a:t>
            </a:r>
            <a:r>
              <a:rPr lang="sq-AL" altLang="ko-KR" sz="2800" b="1" dirty="0" smtClean="0"/>
              <a:t>Thesar i pazbuluar</a:t>
            </a:r>
            <a:r>
              <a:rPr lang="en-US" altLang="ko-KR" sz="2800" b="1" dirty="0" smtClean="0"/>
              <a:t> </a:t>
            </a:r>
            <a:endParaRPr lang="ko-KR" altLang="en-US" sz="2800" b="1" dirty="0"/>
          </a:p>
        </p:txBody>
      </p:sp>
      <p:pic>
        <p:nvPicPr>
          <p:cNvPr id="5" name="-TzSYI95-r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67452" y="1340890"/>
            <a:ext cx="2985948" cy="1679596"/>
          </a:xfrm>
          <a:prstGeom prst="rect">
            <a:avLst/>
          </a:prstGeom>
        </p:spPr>
      </p:pic>
      <p:pic>
        <p:nvPicPr>
          <p:cNvPr id="6" name="g5t_zQZ98wQ"/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4913824" y="1340890"/>
            <a:ext cx="2985948" cy="167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075806"/>
            <a:ext cx="9144000" cy="576063"/>
          </a:xfrm>
        </p:spPr>
        <p:txBody>
          <a:bodyPr/>
          <a:lstStyle/>
          <a:p>
            <a:r>
              <a:rPr lang="en-US" altLang="ko-KR" dirty="0" err="1"/>
              <a:t>Faleminderit</a:t>
            </a:r>
            <a:endParaRPr lang="en-US" altLang="ko-K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3723878"/>
            <a:ext cx="9144000" cy="288032"/>
          </a:xfrm>
        </p:spPr>
        <p:txBody>
          <a:bodyPr/>
          <a:lstStyle/>
          <a:p>
            <a:pPr lvl="0"/>
            <a:r>
              <a:rPr lang="en-US" altLang="ko-KR" dirty="0" err="1"/>
              <a:t>Agjencia</a:t>
            </a:r>
            <a:r>
              <a:rPr lang="en-US" altLang="ko-KR" dirty="0"/>
              <a:t> </a:t>
            </a:r>
            <a:r>
              <a:rPr lang="en-US" altLang="ko-KR" dirty="0" err="1"/>
              <a:t>për</a:t>
            </a:r>
            <a:r>
              <a:rPr lang="en-US" altLang="ko-KR" dirty="0"/>
              <a:t> </a:t>
            </a:r>
            <a:r>
              <a:rPr lang="en-US" altLang="ko-KR" dirty="0" err="1"/>
              <a:t>Promovimin</a:t>
            </a:r>
            <a:r>
              <a:rPr lang="en-US" altLang="ko-KR" dirty="0"/>
              <a:t> </a:t>
            </a:r>
            <a:r>
              <a:rPr lang="en-US" altLang="ko-KR" dirty="0" err="1"/>
              <a:t>dhe</a:t>
            </a:r>
            <a:r>
              <a:rPr lang="en-US" altLang="ko-KR" dirty="0"/>
              <a:t> </a:t>
            </a:r>
            <a:r>
              <a:rPr lang="en-US" altLang="ko-KR" dirty="0" err="1"/>
              <a:t>Mbështetjen</a:t>
            </a:r>
            <a:r>
              <a:rPr lang="en-US" altLang="ko-KR" dirty="0"/>
              <a:t> e </a:t>
            </a:r>
            <a:r>
              <a:rPr lang="en-US" altLang="ko-KR" dirty="0" err="1"/>
              <a:t>Turizmit</a:t>
            </a:r>
            <a:endParaRPr lang="en-US" altLang="ko-KR" dirty="0"/>
          </a:p>
          <a:p>
            <a:pPr lvl="0"/>
            <a:r>
              <a:rPr lang="sq-AL" altLang="ko-KR" dirty="0" smtClean="0"/>
              <a:t>në</a:t>
            </a:r>
            <a:r>
              <a:rPr lang="en-US" altLang="ko-KR" dirty="0" smtClean="0"/>
              <a:t> </a:t>
            </a:r>
            <a:r>
              <a:rPr lang="en-US" altLang="ko-KR" dirty="0" err="1"/>
              <a:t>Republikës</a:t>
            </a:r>
            <a:r>
              <a:rPr lang="en-US" altLang="ko-KR" dirty="0"/>
              <a:t> </a:t>
            </a:r>
            <a:r>
              <a:rPr lang="sq-AL" altLang="ko-KR" dirty="0" smtClean="0"/>
              <a:t>e</a:t>
            </a:r>
            <a:r>
              <a:rPr lang="en-US" altLang="ko-KR" dirty="0" smtClean="0"/>
              <a:t> </a:t>
            </a:r>
            <a:r>
              <a:rPr lang="en-US" altLang="ko-KR" dirty="0" err="1"/>
              <a:t>Maqedonisë</a:t>
            </a:r>
            <a:endParaRPr lang="en-US" altLang="ko-KR" dirty="0"/>
          </a:p>
        </p:txBody>
      </p:sp>
      <p:grpSp>
        <p:nvGrpSpPr>
          <p:cNvPr id="5" name="그룹 315">
            <a:extLst>
              <a:ext uri="{FF2B5EF4-FFF2-40B4-BE49-F238E27FC236}">
                <a16:creationId xmlns:a16="http://schemas.microsoft.com/office/drawing/2014/main" xmlns="" id="{6937C4F8-533A-4E51-A4C0-509EE14035BC}"/>
              </a:ext>
            </a:extLst>
          </p:cNvPr>
          <p:cNvGrpSpPr/>
          <p:nvPr/>
        </p:nvGrpSpPr>
        <p:grpSpPr>
          <a:xfrm>
            <a:off x="2771800" y="987574"/>
            <a:ext cx="3637139" cy="2139878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xmlns="" id="{34B83E7E-0E89-4CC8-9137-066F8F452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xmlns="" id="{764D2098-AC1D-4964-B491-6651980C4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E50827A2-A057-460E-864B-86A83328F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C6F2254E-530C-4801-B2BA-CA2A5861E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2" y="4227934"/>
            <a:ext cx="724444" cy="7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LIDHJET 2018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1491630"/>
            <a:ext cx="3923928" cy="808852"/>
          </a:xfrm>
          <a:prstGeom prst="homePlat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entagon 5"/>
          <p:cNvSpPr/>
          <p:nvPr/>
        </p:nvSpPr>
        <p:spPr>
          <a:xfrm>
            <a:off x="-1" y="2579719"/>
            <a:ext cx="3091599" cy="808852"/>
          </a:xfrm>
          <a:prstGeom prst="homePlat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entagon 6"/>
          <p:cNvSpPr/>
          <p:nvPr/>
        </p:nvSpPr>
        <p:spPr>
          <a:xfrm>
            <a:off x="0" y="3635106"/>
            <a:ext cx="3635896" cy="80885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95536" y="1665223"/>
            <a:ext cx="28803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1.8M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Pasagjer</a:t>
            </a:r>
            <a:r>
              <a:rPr lang="sq-AL" altLang="ko-KR" sz="2400" b="1" dirty="0" smtClean="0">
                <a:solidFill>
                  <a:schemeClr val="bg1"/>
                </a:solidFill>
                <a:cs typeface="Arial" pitchFamily="34" charset="0"/>
              </a:rPr>
              <a:t>ë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rot="8027191">
            <a:off x="3193957" y="2615706"/>
            <a:ext cx="718690" cy="736878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95536" y="2753312"/>
            <a:ext cx="24482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13 </a:t>
            </a:r>
            <a:r>
              <a:rPr lang="sq-AL" altLang="ko-KR" sz="2400" b="1" dirty="0" smtClean="0">
                <a:solidFill>
                  <a:schemeClr val="bg1"/>
                </a:solidFill>
                <a:cs typeface="Arial" pitchFamily="34" charset="0"/>
              </a:rPr>
              <a:t>Linja ajrore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3808698"/>
            <a:ext cx="25922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880k </a:t>
            </a:r>
            <a:r>
              <a:rPr lang="sq-AL" altLang="ko-KR" sz="2400" b="1" dirty="0" smtClean="0">
                <a:solidFill>
                  <a:schemeClr val="bg1"/>
                </a:solidFill>
                <a:cs typeface="Arial" pitchFamily="34" charset="0"/>
              </a:rPr>
              <a:t>Fjetje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4961124" y="2567669"/>
            <a:ext cx="607029" cy="60703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Diamond 16"/>
          <p:cNvSpPr/>
          <p:nvPr/>
        </p:nvSpPr>
        <p:spPr>
          <a:xfrm>
            <a:off x="4961124" y="1460665"/>
            <a:ext cx="607029" cy="607029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Diamond 17"/>
          <p:cNvSpPr/>
          <p:nvPr/>
        </p:nvSpPr>
        <p:spPr>
          <a:xfrm>
            <a:off x="4971795" y="3980945"/>
            <a:ext cx="607029" cy="607029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580112" y="2222743"/>
            <a:ext cx="3312368" cy="1264786"/>
            <a:chOff x="803640" y="3146073"/>
            <a:chExt cx="2059657" cy="1264786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395196"/>
              <a:ext cx="20596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Rreth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13 </a:t>
              </a:r>
              <a:r>
                <a:rPr lang="sq-AL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aeroplan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fluturojnë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në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mënyrë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aktive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</a:t>
              </a:r>
            </a:p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Wizzair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Kroacia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Airlines, Adria Airways, Austrian Airways, Air Serbia,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linjat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ajrore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turke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Qatar Airways, Edelweiss Air, Airline Pegasus,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FlyDubai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Corendon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Sunexpress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Airlines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146073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sq-AL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LINJË AJRORE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70092" y="1286639"/>
            <a:ext cx="3466404" cy="808089"/>
            <a:chOff x="803640" y="3484878"/>
            <a:chExt cx="2157412" cy="808089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646636"/>
              <a:ext cx="215741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1.8 m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pasagjerë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sq-A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zbritën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në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Shkup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dhe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Aeroport</a:t>
              </a:r>
              <a:r>
                <a:rPr lang="sq-A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Ohrit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në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9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muajt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parë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të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vitit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2018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484878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PASAGJER</a:t>
              </a:r>
              <a:r>
                <a:rPr lang="sq-AL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Ë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80112" y="3734911"/>
            <a:ext cx="3168352" cy="904746"/>
            <a:chOff x="803640" y="3445876"/>
            <a:chExt cx="2315454" cy="904746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704291"/>
              <a:ext cx="231545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Sipas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sq-A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Entit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Shtetërore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të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Statistikave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numri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turistëve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në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gusht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2018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është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211.746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dhe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numri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fjetjeve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është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881.806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445876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sq-AL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AKOMODIM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ound Same Side Corner Rectangle 8">
            <a:extLst>
              <a:ext uri="{FF2B5EF4-FFF2-40B4-BE49-F238E27FC236}">
                <a16:creationId xmlns:a16="http://schemas.microsoft.com/office/drawing/2014/main" xmlns="" id="{DE9575B8-B293-4C6F-A664-FECFD3DBFD71}"/>
              </a:ext>
            </a:extLst>
          </p:cNvPr>
          <p:cNvSpPr/>
          <p:nvPr/>
        </p:nvSpPr>
        <p:spPr>
          <a:xfrm>
            <a:off x="4035437" y="1521988"/>
            <a:ext cx="295583" cy="77849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Round Same Side Corner Rectangle 8">
            <a:extLst>
              <a:ext uri="{FF2B5EF4-FFF2-40B4-BE49-F238E27FC236}">
                <a16:creationId xmlns:a16="http://schemas.microsoft.com/office/drawing/2014/main" xmlns="" id="{DE9575B8-B293-4C6F-A664-FECFD3DBFD71}"/>
              </a:ext>
            </a:extLst>
          </p:cNvPr>
          <p:cNvSpPr/>
          <p:nvPr/>
        </p:nvSpPr>
        <p:spPr>
          <a:xfrm>
            <a:off x="5193862" y="1569777"/>
            <a:ext cx="151703" cy="39954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Freeform 33"/>
          <p:cNvSpPr/>
          <p:nvPr/>
        </p:nvSpPr>
        <p:spPr>
          <a:xfrm rot="8027191">
            <a:off x="5127474" y="2714879"/>
            <a:ext cx="284476" cy="291676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xmlns="" id="{929EA62E-1EF5-43F9-9226-1228B79D2FE2}"/>
              </a:ext>
            </a:extLst>
          </p:cNvPr>
          <p:cNvSpPr/>
          <p:nvPr/>
        </p:nvSpPr>
        <p:spPr>
          <a:xfrm>
            <a:off x="3756479" y="3768459"/>
            <a:ext cx="574541" cy="577939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xmlns="" id="{929EA62E-1EF5-43F9-9226-1228B79D2FE2}"/>
              </a:ext>
            </a:extLst>
          </p:cNvPr>
          <p:cNvSpPr/>
          <p:nvPr/>
        </p:nvSpPr>
        <p:spPr>
          <a:xfrm>
            <a:off x="5134076" y="4100060"/>
            <a:ext cx="289494" cy="291206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83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856996" y="123478"/>
            <a:ext cx="743000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q-A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SI TË ARRIHET NË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MA</a:t>
            </a:r>
            <a:r>
              <a:rPr lang="sq-A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EDONI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Block Arc 1"/>
          <p:cNvSpPr/>
          <p:nvPr/>
        </p:nvSpPr>
        <p:spPr>
          <a:xfrm>
            <a:off x="0" y="1239925"/>
            <a:ext cx="3384376" cy="3384376"/>
          </a:xfrm>
          <a:prstGeom prst="blockArc">
            <a:avLst>
              <a:gd name="adj1" fmla="val 16173554"/>
              <a:gd name="adj2" fmla="val 5420172"/>
              <a:gd name="adj3" fmla="val 9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Diamond 4"/>
          <p:cNvSpPr/>
          <p:nvPr/>
        </p:nvSpPr>
        <p:spPr>
          <a:xfrm rot="20195401">
            <a:off x="2949189" y="2014564"/>
            <a:ext cx="526508" cy="526508"/>
          </a:xfrm>
          <a:prstGeom prst="diamond">
            <a:avLst/>
          </a:prstGeom>
          <a:solidFill>
            <a:schemeClr val="accent2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Diamond 8"/>
          <p:cNvSpPr/>
          <p:nvPr/>
        </p:nvSpPr>
        <p:spPr>
          <a:xfrm rot="794812">
            <a:off x="3034968" y="3082630"/>
            <a:ext cx="526508" cy="526508"/>
          </a:xfrm>
          <a:prstGeom prst="diamond">
            <a:avLst/>
          </a:prstGeom>
          <a:solidFill>
            <a:schemeClr val="accent2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59676" y="1831345"/>
            <a:ext cx="34962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Rruga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ndërkombëtare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evropiane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E-75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fillon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në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Finlandë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GB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drejt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Polonins</a:t>
            </a:r>
            <a:r>
              <a:rPr lang="sq-AL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ë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Republikë</a:t>
            </a:r>
            <a:r>
              <a:rPr lang="sq-AL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Çeke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Sllovaki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</a:t>
            </a:r>
            <a:r>
              <a:rPr lang="sq-AL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Hungari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Serbi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Maqedoni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dhe</a:t>
            </a:r>
            <a:r>
              <a:rPr lang="sq-AL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përfundon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në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Greqi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2015242"/>
            <a:ext cx="136815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Vetur</a:t>
            </a:r>
            <a:r>
              <a:rPr lang="sq-AL" altLang="ko-KR" sz="1200" b="1" dirty="0">
                <a:solidFill>
                  <a:schemeClr val="bg1"/>
                </a:solidFill>
                <a:cs typeface="Arial" pitchFamily="34" charset="0"/>
              </a:rPr>
              <a:t>ë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&amp; </a:t>
            </a:r>
            <a:r>
              <a:rPr lang="sq-AL" altLang="ko-KR" sz="1200" b="1" dirty="0" smtClean="0">
                <a:solidFill>
                  <a:schemeClr val="bg1"/>
                </a:solidFill>
                <a:cs typeface="Arial" pitchFamily="34" charset="0"/>
              </a:rPr>
              <a:t>Autobus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088" y="3035156"/>
            <a:ext cx="3491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Aeroporti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Ndërkombëtar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në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Shkup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ndodhet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21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km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nga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qendra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qytetit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të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Shkupit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ndërsa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aeroporti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Ohrit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ndodhet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9 km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nga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Ohri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3219822"/>
            <a:ext cx="136815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q-AL" altLang="ko-KR" sz="1200" b="1" dirty="0" smtClean="0">
                <a:solidFill>
                  <a:schemeClr val="bg1"/>
                </a:solidFill>
                <a:cs typeface="Arial" pitchFamily="34" charset="0"/>
              </a:rPr>
              <a:t>Aeroplan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 rot="618629" flipV="1">
            <a:off x="5181609" y="1335715"/>
            <a:ext cx="2285068" cy="45720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Rectangle 64"/>
          <p:cNvSpPr/>
          <p:nvPr/>
        </p:nvSpPr>
        <p:spPr>
          <a:xfrm rot="20498788" flipV="1">
            <a:off x="3246589" y="1454353"/>
            <a:ext cx="2057458" cy="45720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ectangle 63"/>
          <p:cNvSpPr/>
          <p:nvPr/>
        </p:nvSpPr>
        <p:spPr>
          <a:xfrm rot="21080790" flipV="1">
            <a:off x="1227950" y="1934183"/>
            <a:ext cx="2057458" cy="45720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STATISTI</a:t>
            </a:r>
            <a:r>
              <a:rPr lang="sq-AL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52103"/>
            <a:ext cx="1334939" cy="45719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Diamond 5"/>
          <p:cNvSpPr/>
          <p:nvPr/>
        </p:nvSpPr>
        <p:spPr>
          <a:xfrm>
            <a:off x="7117531" y="1275606"/>
            <a:ext cx="436064" cy="436064"/>
          </a:xfrm>
          <a:prstGeom prst="diamond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iamond 7"/>
          <p:cNvSpPr/>
          <p:nvPr/>
        </p:nvSpPr>
        <p:spPr>
          <a:xfrm>
            <a:off x="1168563" y="1914678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3210513" y="1609141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5065179" y="1021394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2158" y="1525005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2079" y="1296602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5326" y="699542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6758" y="935187"/>
            <a:ext cx="181769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1"/>
                </a:solidFill>
                <a:cs typeface="Arial" pitchFamily="34" charset="0"/>
              </a:rPr>
              <a:t>2018 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VIII </a:t>
            </a:r>
            <a:r>
              <a:rPr lang="sq-AL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muaji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2402" y="2726799"/>
            <a:ext cx="15650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OVERNIGHTS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52078" y="2235856"/>
            <a:ext cx="1619414" cy="1200294"/>
            <a:chOff x="1750725" y="4307149"/>
            <a:chExt cx="2692136" cy="1200294"/>
          </a:xfrm>
        </p:grpSpPr>
        <p:sp>
          <p:nvSpPr>
            <p:cNvPr id="47" name="TextBox 46"/>
            <p:cNvSpPr txBox="1"/>
            <p:nvPr/>
          </p:nvSpPr>
          <p:spPr>
            <a:xfrm>
              <a:off x="1878462" y="4491780"/>
              <a:ext cx="25643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816.067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2.394.205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0725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</a:t>
              </a:r>
              <a:r>
                <a:rPr lang="en-GB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423219" y="1347614"/>
            <a:ext cx="1565073" cy="1199990"/>
            <a:chOff x="1750725" y="4307149"/>
            <a:chExt cx="2601799" cy="1199990"/>
          </a:xfrm>
        </p:grpSpPr>
        <p:sp>
          <p:nvSpPr>
            <p:cNvPr id="53" name="TextBox 52"/>
            <p:cNvSpPr txBox="1"/>
            <p:nvPr/>
          </p:nvSpPr>
          <p:spPr>
            <a:xfrm>
              <a:off x="1769425" y="4491476"/>
              <a:ext cx="25644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998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841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775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152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50725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VISITS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575662" y="2435314"/>
            <a:ext cx="15650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OVERNIGHTS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483768" y="1923678"/>
            <a:ext cx="1579240" cy="1189807"/>
            <a:chOff x="1732026" y="4246360"/>
            <a:chExt cx="2625351" cy="1189807"/>
          </a:xfrm>
        </p:grpSpPr>
        <p:sp>
          <p:nvSpPr>
            <p:cNvPr id="58" name="TextBox 57"/>
            <p:cNvSpPr txBox="1"/>
            <p:nvPr/>
          </p:nvSpPr>
          <p:spPr>
            <a:xfrm>
              <a:off x="1732026" y="4246360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VISITS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792977" y="4420504"/>
              <a:ext cx="25644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843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461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160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447087" y="1851670"/>
            <a:ext cx="15650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OVERNIGHTS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553026" y="1689438"/>
            <a:ext cx="1565073" cy="1022875"/>
            <a:chOff x="1750725" y="4307149"/>
            <a:chExt cx="2601799" cy="1022875"/>
          </a:xfrm>
        </p:grpSpPr>
        <p:sp>
          <p:nvSpPr>
            <p:cNvPr id="61" name="TextBox 60"/>
            <p:cNvSpPr txBox="1"/>
            <p:nvPr/>
          </p:nvSpPr>
          <p:spPr>
            <a:xfrm>
              <a:off x="1769425" y="4499027"/>
              <a:ext cx="25644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821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417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493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637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750725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VISITS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547531" y="2174937"/>
            <a:ext cx="15650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OVERNIGHTS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222394" flipV="1">
            <a:off x="5237591" y="3982703"/>
            <a:ext cx="1981746" cy="45720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ectangle 31"/>
          <p:cNvSpPr/>
          <p:nvPr/>
        </p:nvSpPr>
        <p:spPr>
          <a:xfrm rot="20937223" flipV="1">
            <a:off x="3359229" y="3792277"/>
            <a:ext cx="1832178" cy="47561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Rectangle 32"/>
          <p:cNvSpPr/>
          <p:nvPr/>
        </p:nvSpPr>
        <p:spPr>
          <a:xfrm rot="21161992" flipV="1">
            <a:off x="1315847" y="4078189"/>
            <a:ext cx="2057458" cy="45720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Rectangle 33"/>
          <p:cNvSpPr/>
          <p:nvPr/>
        </p:nvSpPr>
        <p:spPr>
          <a:xfrm>
            <a:off x="-13977" y="4199610"/>
            <a:ext cx="1334939" cy="45719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Diamond 34"/>
          <p:cNvSpPr/>
          <p:nvPr/>
        </p:nvSpPr>
        <p:spPr>
          <a:xfrm>
            <a:off x="7103554" y="4133002"/>
            <a:ext cx="436064" cy="436064"/>
          </a:xfrm>
          <a:prstGeom prst="diamond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iamond 35"/>
          <p:cNvSpPr/>
          <p:nvPr/>
        </p:nvSpPr>
        <p:spPr>
          <a:xfrm>
            <a:off x="1154586" y="4062185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Diamond 36"/>
          <p:cNvSpPr/>
          <p:nvPr/>
        </p:nvSpPr>
        <p:spPr>
          <a:xfrm>
            <a:off x="3111366" y="3800249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Diamond 37"/>
          <p:cNvSpPr/>
          <p:nvPr/>
        </p:nvSpPr>
        <p:spPr>
          <a:xfrm>
            <a:off x="5037754" y="3483305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8181" y="3672512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58939" y="3384630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71349" y="3084559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0074" y="4777709"/>
            <a:ext cx="31566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/>
              <a:t>Burimi</a:t>
            </a:r>
            <a:r>
              <a:rPr lang="en-US" sz="700" dirty="0"/>
              <a:t>: </a:t>
            </a:r>
            <a:r>
              <a:rPr lang="en-US" sz="700" dirty="0" err="1" smtClean="0"/>
              <a:t>Enti</a:t>
            </a:r>
            <a:r>
              <a:rPr lang="en-US" sz="700" dirty="0" smtClean="0"/>
              <a:t> </a:t>
            </a:r>
            <a:r>
              <a:rPr lang="en-US" sz="700" dirty="0" err="1" smtClean="0"/>
              <a:t>Shtetërore</a:t>
            </a:r>
            <a:r>
              <a:rPr lang="en-US" sz="700" dirty="0" smtClean="0"/>
              <a:t> </a:t>
            </a:r>
            <a:r>
              <a:rPr lang="en-US" sz="700" dirty="0" err="1"/>
              <a:t>dhe</a:t>
            </a:r>
            <a:r>
              <a:rPr lang="en-US" sz="700" dirty="0"/>
              <a:t> Banka </a:t>
            </a:r>
            <a:r>
              <a:rPr lang="en-US" sz="700" dirty="0" err="1"/>
              <a:t>Kombëtare</a:t>
            </a:r>
            <a:r>
              <a:rPr lang="en-US" sz="700" dirty="0"/>
              <a:t> e </a:t>
            </a:r>
            <a:r>
              <a:rPr lang="en-US" sz="700" dirty="0" err="1"/>
              <a:t>Republikës</a:t>
            </a:r>
            <a:r>
              <a:rPr lang="en-US" sz="700" dirty="0"/>
              <a:t> </a:t>
            </a:r>
            <a:r>
              <a:rPr lang="en-US" sz="700" dirty="0" err="1"/>
              <a:t>së</a:t>
            </a:r>
            <a:r>
              <a:rPr lang="en-US" sz="700" dirty="0"/>
              <a:t> </a:t>
            </a:r>
            <a:r>
              <a:rPr lang="en-US" sz="700" dirty="0" err="1"/>
              <a:t>Maqedonisë</a:t>
            </a:r>
            <a:endParaRPr lang="en-US" sz="7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12160" y="4777709"/>
            <a:ext cx="300161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38913" y="4409354"/>
            <a:ext cx="1164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264.700.000</a:t>
            </a:r>
            <a:r>
              <a:rPr lang="mk-MK" sz="1200" dirty="0" smtClean="0"/>
              <a:t> </a:t>
            </a:r>
            <a:r>
              <a:rPr lang="en-US" sz="1200" dirty="0" smtClean="0"/>
              <a:t>$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95086" y="4156090"/>
            <a:ext cx="1164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279.800.000</a:t>
            </a:r>
            <a:r>
              <a:rPr lang="mk-MK" sz="1200" dirty="0" smtClean="0"/>
              <a:t> </a:t>
            </a:r>
            <a:r>
              <a:rPr lang="en-US" sz="1200" dirty="0" smtClean="0"/>
              <a:t>$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49504" y="3856003"/>
            <a:ext cx="1164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327.000.000</a:t>
            </a:r>
            <a:r>
              <a:rPr lang="mk-MK" sz="1200" dirty="0" smtClean="0"/>
              <a:t> </a:t>
            </a:r>
            <a:r>
              <a:rPr lang="en-US" sz="1200" dirty="0" smtClean="0"/>
              <a:t>$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748016" y="4507274"/>
            <a:ext cx="1164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151.800.000</a:t>
            </a:r>
            <a:r>
              <a:rPr lang="mk-MK" sz="1200" dirty="0" smtClean="0"/>
              <a:t> </a:t>
            </a:r>
            <a:r>
              <a:rPr lang="en-US" sz="1200" dirty="0" smtClean="0"/>
              <a:t>$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942322" y="3804917"/>
            <a:ext cx="123007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1"/>
                </a:solidFill>
                <a:cs typeface="Arial" pitchFamily="34" charset="0"/>
              </a:rPr>
              <a:t>2018 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Q1&amp;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Q2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576064"/>
          </a:xfrm>
        </p:spPr>
        <p:txBody>
          <a:bodyPr/>
          <a:lstStyle/>
          <a:p>
            <a:r>
              <a:rPr lang="en-US" altLang="ko-KR" b="1" dirty="0" smtClean="0"/>
              <a:t>KAPACITETE TURISTIKE</a:t>
            </a:r>
            <a:endParaRPr lang="ko-KR" altLang="en-US" b="1" dirty="0"/>
          </a:p>
        </p:txBody>
      </p:sp>
      <p:sp>
        <p:nvSpPr>
          <p:cNvPr id="5" name="Diamond 4"/>
          <p:cNvSpPr/>
          <p:nvPr/>
        </p:nvSpPr>
        <p:spPr>
          <a:xfrm>
            <a:off x="1099714" y="1491630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Diamond 5"/>
          <p:cNvSpPr/>
          <p:nvPr/>
        </p:nvSpPr>
        <p:spPr>
          <a:xfrm>
            <a:off x="3043929" y="1491630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Diamond 6"/>
          <p:cNvSpPr/>
          <p:nvPr/>
        </p:nvSpPr>
        <p:spPr>
          <a:xfrm>
            <a:off x="4988146" y="1491630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Diamond 7"/>
          <p:cNvSpPr/>
          <p:nvPr/>
        </p:nvSpPr>
        <p:spPr>
          <a:xfrm>
            <a:off x="6932362" y="1491630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208510" y="2571750"/>
            <a:ext cx="86252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2725" y="2571750"/>
            <a:ext cx="86252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6942" y="2571750"/>
            <a:ext cx="86252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1158" y="2571750"/>
            <a:ext cx="86252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45112" y="3219785"/>
            <a:ext cx="1577198" cy="584776"/>
            <a:chOff x="1965356" y="4307149"/>
            <a:chExt cx="2621956" cy="584776"/>
          </a:xfrm>
        </p:grpSpPr>
        <p:sp>
          <p:nvSpPr>
            <p:cNvPr id="14" name="TextBox 13"/>
            <p:cNvSpPr txBox="1"/>
            <p:nvPr/>
          </p:nvSpPr>
          <p:spPr>
            <a:xfrm>
              <a:off x="1965356" y="4553371"/>
              <a:ext cx="25644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204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Hotele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01453" y="3219785"/>
            <a:ext cx="1565073" cy="615554"/>
            <a:chOff x="1985513" y="4307149"/>
            <a:chExt cx="2601799" cy="615554"/>
          </a:xfrm>
        </p:grpSpPr>
        <p:sp>
          <p:nvSpPr>
            <p:cNvPr id="17" name="TextBox 16"/>
            <p:cNvSpPr txBox="1"/>
            <p:nvPr/>
          </p:nvSpPr>
          <p:spPr>
            <a:xfrm>
              <a:off x="2004346" y="4584149"/>
              <a:ext cx="25644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27.000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Dhoma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45669" y="3219785"/>
            <a:ext cx="1565073" cy="584776"/>
            <a:chOff x="1985513" y="4307149"/>
            <a:chExt cx="2601799" cy="584776"/>
          </a:xfrm>
        </p:grpSpPr>
        <p:sp>
          <p:nvSpPr>
            <p:cNvPr id="20" name="TextBox 19"/>
            <p:cNvSpPr txBox="1"/>
            <p:nvPr/>
          </p:nvSpPr>
          <p:spPr>
            <a:xfrm>
              <a:off x="2004346" y="4553371"/>
              <a:ext cx="25644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46.000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Shtret</a:t>
              </a:r>
              <a:r>
                <a:rPr lang="sq-AL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ër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89885" y="3219785"/>
            <a:ext cx="1565073" cy="930771"/>
            <a:chOff x="1985513" y="4307149"/>
            <a:chExt cx="2601799" cy="930771"/>
          </a:xfrm>
        </p:grpSpPr>
        <p:sp>
          <p:nvSpPr>
            <p:cNvPr id="23" name="TextBox 22"/>
            <p:cNvSpPr txBox="1"/>
            <p:nvPr/>
          </p:nvSpPr>
          <p:spPr>
            <a:xfrm>
              <a:off x="2004346" y="4530034"/>
              <a:ext cx="256440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defRPr/>
              </a:pP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3.600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rest</a:t>
              </a:r>
              <a:r>
                <a:rPr lang="sq-A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ran</a:t>
              </a:r>
              <a:r>
                <a:rPr lang="sq-A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>
                <a:defRPr/>
              </a:pPr>
              <a:r>
                <a:rPr lang="sq-A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bujtina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&amp;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bar</a:t>
              </a:r>
              <a:r>
                <a:rPr lang="sq-A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Rest</a:t>
              </a:r>
              <a:r>
                <a:rPr lang="sq-AL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ran</a:t>
              </a:r>
              <a:r>
                <a:rPr lang="sq-AL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3ADB5DF2-066E-422E-AEDB-1FC1CD4EA0C4}"/>
              </a:ext>
            </a:extLst>
          </p:cNvPr>
          <p:cNvSpPr/>
          <p:nvPr/>
        </p:nvSpPr>
        <p:spPr>
          <a:xfrm>
            <a:off x="1401135" y="1793440"/>
            <a:ext cx="477275" cy="47650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3074" name="Picture 2" descr="C:\Users\Ognen\Desktop\Prezentacii 2018\Business prezentacija 2018\ro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19" y="1716457"/>
            <a:ext cx="535702" cy="5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gnen\Desktop\Prezentacii 2018\Business prezentacija 2018\be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895" y="1817107"/>
            <a:ext cx="516140" cy="3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Ognen\Desktop\Prezentacii 2018\Business prezentacija 2018\clipart-restaurant-clipart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490" y="1773683"/>
            <a:ext cx="535862" cy="5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002013" y="4777709"/>
            <a:ext cx="9492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q-AL" sz="700" dirty="0" smtClean="0"/>
              <a:t>Burimi</a:t>
            </a:r>
            <a:r>
              <a:rPr lang="en-US" sz="700" dirty="0" smtClean="0"/>
              <a:t>: </a:t>
            </a:r>
            <a:r>
              <a:rPr lang="en-US" sz="700" dirty="0" smtClean="0"/>
              <a:t>Eurostat.eu</a:t>
            </a:r>
            <a:endParaRPr lang="en-US" sz="7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8093568" y="4777709"/>
            <a:ext cx="7920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7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altLang="ko-KR" b="1" dirty="0"/>
              <a:t>TOP 5 VENDET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2017 </a:t>
            </a:r>
            <a:r>
              <a:rPr lang="en-US" altLang="ko-KR" dirty="0" err="1"/>
              <a:t>treguesit</a:t>
            </a:r>
            <a:endParaRPr lang="en-US" altLang="ko-KR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94760984"/>
              </p:ext>
            </p:extLst>
          </p:nvPr>
        </p:nvGraphicFramePr>
        <p:xfrm>
          <a:off x="4788024" y="1203598"/>
          <a:ext cx="4032448" cy="346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1691" y="1275606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691" y="1851670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3"/>
                </a:solidFill>
                <a:cs typeface="Arial" pitchFamily="34" charset="0"/>
              </a:rPr>
              <a:t>2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691" y="2519984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691" y="3151672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3"/>
                </a:solidFill>
                <a:cs typeface="Arial" pitchFamily="34" charset="0"/>
              </a:rPr>
              <a:t>4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429493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Turqia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vizita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129.708; 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bujtje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185.628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2005557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Serbia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vizita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53.121; 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bujtje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100.692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2673871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Bullgaria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vizita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45.958;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bujtje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79.370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3305560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Greqia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vizita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44.931; 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bujtje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74.272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3746525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3"/>
                </a:solidFill>
                <a:cs typeface="Arial" pitchFamily="34" charset="0"/>
              </a:rPr>
              <a:t>5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3436" y="3900413"/>
            <a:ext cx="3900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Holanda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vizita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26.889;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bujtje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141.675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8076" y="4777709"/>
            <a:ext cx="13756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Source: </a:t>
            </a:r>
            <a:r>
              <a:rPr lang="en-US" sz="700" dirty="0"/>
              <a:t>State Statistics </a:t>
            </a:r>
            <a:r>
              <a:rPr lang="en-US" sz="700" dirty="0" smtClean="0"/>
              <a:t>Office</a:t>
            </a:r>
            <a:endParaRPr lang="en-US" sz="7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738592" y="4803998"/>
            <a:ext cx="11576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2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altLang="ko-KR" b="1" dirty="0"/>
              <a:t>TOP 5 vende në rritje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2017/18 (I </a:t>
            </a:r>
            <a:r>
              <a:rPr lang="en-US" altLang="ko-KR" dirty="0"/>
              <a:t>– VIII </a:t>
            </a:r>
            <a:r>
              <a:rPr lang="en-US" altLang="ko-KR" dirty="0" err="1" smtClean="0"/>
              <a:t>muaji</a:t>
            </a:r>
            <a:r>
              <a:rPr lang="en-US" altLang="ko-KR" dirty="0" smtClean="0"/>
              <a:t>) </a:t>
            </a:r>
            <a:r>
              <a:rPr lang="en-US" altLang="ko-KR" dirty="0" err="1" smtClean="0"/>
              <a:t>treguesit</a:t>
            </a:r>
            <a:endParaRPr lang="en-US" altLang="ko-KR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56624897"/>
              </p:ext>
            </p:extLst>
          </p:nvPr>
        </p:nvGraphicFramePr>
        <p:xfrm>
          <a:off x="4211960" y="1203598"/>
          <a:ext cx="43924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1691" y="1275606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691" y="1851670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3"/>
                </a:solidFill>
                <a:cs typeface="Arial" pitchFamily="34" charset="0"/>
              </a:rPr>
              <a:t>2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691" y="2519984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691" y="3151672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3"/>
                </a:solidFill>
                <a:cs typeface="Arial" pitchFamily="34" charset="0"/>
              </a:rPr>
              <a:t>4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429493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Polonia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36%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2005557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Kroacia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31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2673871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Slovakia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36%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3305560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Suedia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31%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3746525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3"/>
                </a:solidFill>
                <a:cs typeface="Arial" pitchFamily="34" charset="0"/>
              </a:rPr>
              <a:t>5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3436" y="3900413"/>
            <a:ext cx="3900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Izraeli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24%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8076" y="4777709"/>
            <a:ext cx="13756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Source: </a:t>
            </a:r>
            <a:r>
              <a:rPr lang="en-US" sz="700" dirty="0"/>
              <a:t>State Statistics </a:t>
            </a:r>
            <a:r>
              <a:rPr lang="en-US" sz="700" dirty="0" smtClean="0"/>
              <a:t>Office</a:t>
            </a:r>
            <a:endParaRPr lang="en-US" sz="7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738592" y="4803998"/>
            <a:ext cx="11576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2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2760513">
            <a:off x="2961214" y="1388666"/>
            <a:ext cx="3150999" cy="3121012"/>
            <a:chOff x="2335682" y="1412307"/>
            <a:chExt cx="3293408" cy="3262066"/>
          </a:xfrm>
        </p:grpSpPr>
        <p:sp>
          <p:nvSpPr>
            <p:cNvPr id="10" name="Rectangle 9"/>
            <p:cNvSpPr/>
            <p:nvPr/>
          </p:nvSpPr>
          <p:spPr>
            <a:xfrm>
              <a:off x="2718206" y="1795770"/>
              <a:ext cx="1080000" cy="10800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33134" y="1801211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73445" y="3209631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28586" y="3157352"/>
              <a:ext cx="1080000" cy="10800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335682" y="1412307"/>
              <a:ext cx="3293408" cy="3262066"/>
              <a:chOff x="2228466" y="1244261"/>
              <a:chExt cx="3293408" cy="326206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435170" y="2841622"/>
                <a:ext cx="2880000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5400000">
                <a:off x="2435170" y="2841622"/>
                <a:ext cx="2880000" cy="36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3755281" y="1244261"/>
                <a:ext cx="239778" cy="206705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 rot="5400000">
                <a:off x="5298633" y="2750641"/>
                <a:ext cx="239778" cy="20670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 rot="10800000">
                <a:off x="3755281" y="4299622"/>
                <a:ext cx="239778" cy="206705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rot="16200000">
                <a:off x="2211930" y="2774269"/>
                <a:ext cx="239778" cy="20670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/>
              <a:t>STORIE TË SUKSESSHME</a:t>
            </a:r>
            <a:endParaRPr lang="en-US" altLang="ko-KR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6025184" y="3657786"/>
            <a:ext cx="2795288" cy="858180"/>
            <a:chOff x="2113657" y="4283314"/>
            <a:chExt cx="3647460" cy="858180"/>
          </a:xfrm>
        </p:grpSpPr>
        <p:sp>
          <p:nvSpPr>
            <p:cNvPr id="19" name="TextBox 18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Arkia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kishte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udhëtime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të</a:t>
              </a:r>
              <a:r>
                <a:rPr lang="sq-AL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qarkore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në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Tel Aviv -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Ohër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- Tel Aviv tri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herë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në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javë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ARKIA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32040" y="888066"/>
            <a:ext cx="3581929" cy="658329"/>
            <a:chOff x="2113657" y="4390832"/>
            <a:chExt cx="3647460" cy="658329"/>
          </a:xfrm>
        </p:grpSpPr>
        <p:sp>
          <p:nvSpPr>
            <p:cNvPr id="22" name="TextBox 21"/>
            <p:cNvSpPr txBox="1"/>
            <p:nvPr/>
          </p:nvSpPr>
          <p:spPr>
            <a:xfrm>
              <a:off x="2113657" y="4587496"/>
              <a:ext cx="364745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TUI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dhe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Corendon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kujdesen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rreth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sq-AL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për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30,000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turistë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holandezë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për</a:t>
              </a:r>
              <a:r>
                <a:rPr lang="sq-AL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tërë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sezonin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3658" y="4390832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TUI &amp; CORENDON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5536" y="1235256"/>
            <a:ext cx="2651272" cy="881178"/>
            <a:chOff x="467544" y="1488957"/>
            <a:chExt cx="1931192" cy="881178"/>
          </a:xfrm>
        </p:grpSpPr>
        <p:sp>
          <p:nvSpPr>
            <p:cNvPr id="25" name="TextBox 24"/>
            <p:cNvSpPr txBox="1"/>
            <p:nvPr/>
          </p:nvSpPr>
          <p:spPr>
            <a:xfrm>
              <a:off x="467544" y="1723804"/>
              <a:ext cx="193119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14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avionë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çarter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zbrit</a:t>
              </a:r>
              <a:r>
                <a:rPr lang="sq-AL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ë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në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Ohër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nga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Katowice.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Turistët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polakë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sq-AL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kan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rrit</a:t>
              </a:r>
              <a:r>
                <a:rPr lang="sq-AL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je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 55%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në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vitin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kaluar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7545" y="1488957"/>
              <a:ext cx="1931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REGOBIS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55871" y="4017755"/>
            <a:ext cx="2651272" cy="785073"/>
            <a:chOff x="1280984" y="2410589"/>
            <a:chExt cx="1931191" cy="785073"/>
          </a:xfrm>
        </p:grpSpPr>
        <p:sp>
          <p:nvSpPr>
            <p:cNvPr id="28" name="TextBox 27"/>
            <p:cNvSpPr txBox="1"/>
            <p:nvPr/>
          </p:nvSpPr>
          <p:spPr>
            <a:xfrm>
              <a:off x="1280984" y="2733997"/>
              <a:ext cx="193119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Operatori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turistik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që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krijoi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fluturime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sezonale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midis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Talinos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dhe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Ohrit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85961" y="2410589"/>
              <a:ext cx="16063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NORDICA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050" name="Picture 2" descr="C:\Users\Ognen\Desktop\Prezentacii 2018\Business prezentacija 2018\TUI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784" y="1556027"/>
            <a:ext cx="736906" cy="32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76" y="2678262"/>
            <a:ext cx="1072639" cy="554755"/>
          </a:xfrm>
          <a:prstGeom prst="rect">
            <a:avLst/>
          </a:prstGeom>
        </p:spPr>
      </p:pic>
      <p:pic>
        <p:nvPicPr>
          <p:cNvPr id="2051" name="Picture 3" descr="C:\Users\Ognen\Desktop\Prezentacii 2018\Business prezentacija 2018\regobis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7" y="2840825"/>
            <a:ext cx="1082425" cy="26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gnen\Desktop\Prezentacii 2018\Business prezentacija 2018\Corendon 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13" y="1920327"/>
            <a:ext cx="1150679" cy="26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 rot="2760513">
            <a:off x="1503035" y="2429830"/>
            <a:ext cx="1033300" cy="10333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2760513">
            <a:off x="6514082" y="2456090"/>
            <a:ext cx="1033300" cy="10333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 descr="C:\Users\Ognen\Desktop\Prezentacii 2018\Business prezentacija 2018\Rainbo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94" y="2772507"/>
            <a:ext cx="1072182" cy="3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gnen\Desktop\Prezentacii 2018\Business prezentacija 2018\bohemi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49" y="2883017"/>
            <a:ext cx="1114965" cy="2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gnen\Desktop\Prezentacii 2018\Business prezentacija 2018\nordic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760" y="3447587"/>
            <a:ext cx="1031815" cy="7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252465" y="1722463"/>
            <a:ext cx="195922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Operatori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turistik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që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rriti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numrin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turistëve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bullgarë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në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Maqedoni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për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18%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63796" y="1491630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BOHEMIA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283" y="3269470"/>
            <a:ext cx="186172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krijuar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fluturime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sezonale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Varshavë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-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Ohër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-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Varshavë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pritjet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 3000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turistëve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në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Ohër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për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sezonin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parë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4283" y="3014632"/>
            <a:ext cx="11453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RAINBOW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/>
              <a:t>MUNDËSI NË </a:t>
            </a:r>
            <a:r>
              <a:rPr lang="en-US" altLang="ko-KR" b="1" dirty="0" smtClean="0"/>
              <a:t>TURIZ</a:t>
            </a:r>
            <a:r>
              <a:rPr lang="sq-AL" altLang="ko-KR" b="1" dirty="0"/>
              <a:t>Ë</a:t>
            </a:r>
            <a:r>
              <a:rPr lang="en-US" altLang="ko-KR" b="1" dirty="0" smtClean="0"/>
              <a:t>M</a:t>
            </a:r>
            <a:endParaRPr lang="ko-KR" altLang="en-US" b="1" dirty="0"/>
          </a:p>
        </p:txBody>
      </p:sp>
      <p:sp>
        <p:nvSpPr>
          <p:cNvPr id="5" name="Diamond 4"/>
          <p:cNvSpPr/>
          <p:nvPr/>
        </p:nvSpPr>
        <p:spPr>
          <a:xfrm>
            <a:off x="3807419" y="1402580"/>
            <a:ext cx="1529162" cy="1529162"/>
          </a:xfrm>
          <a:prstGeom prst="diamond">
            <a:avLst/>
          </a:prstGeom>
          <a:solidFill>
            <a:schemeClr val="accent1"/>
          </a:solidFill>
          <a:ln>
            <a:solidFill>
              <a:srgbClr val="6499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Diamond 5"/>
          <p:cNvSpPr/>
          <p:nvPr/>
        </p:nvSpPr>
        <p:spPr>
          <a:xfrm>
            <a:off x="1619672" y="3435846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Diamond 6"/>
          <p:cNvSpPr/>
          <p:nvPr/>
        </p:nvSpPr>
        <p:spPr>
          <a:xfrm>
            <a:off x="6588224" y="3435846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1999" y="2787774"/>
            <a:ext cx="12699" cy="72008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091031" y="3652608"/>
            <a:ext cx="2822502" cy="1273350"/>
            <a:chOff x="685942" y="3362835"/>
            <a:chExt cx="2177355" cy="1273350"/>
          </a:xfrm>
        </p:grpSpPr>
        <p:sp>
          <p:nvSpPr>
            <p:cNvPr id="15" name="TextBox 14"/>
            <p:cNvSpPr txBox="1"/>
            <p:nvPr/>
          </p:nvSpPr>
          <p:spPr>
            <a:xfrm>
              <a:off x="685942" y="3620522"/>
              <a:ext cx="2177355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* Jo TVSH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në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Materiale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Ndertimi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;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shërbime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ndërtimi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*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Tatimi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mbi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të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ardhurat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personale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prej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0%</a:t>
              </a:r>
              <a:r>
                <a:rPr lang="sq-A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për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10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vitet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 para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MUNDËSI NË TURIZMIN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4766" y="1280374"/>
            <a:ext cx="2883138" cy="985564"/>
            <a:chOff x="803640" y="3240629"/>
            <a:chExt cx="2059657" cy="985564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TVSH e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reduktuar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nga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18%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në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5%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Përfitime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të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shumta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për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investitorët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</a:t>
              </a:r>
              <a:r>
                <a:rPr lang="sq-A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u-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aj</a:t>
              </a:r>
              <a:r>
                <a:rPr lang="sq-A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në Zhvillimin e z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ona</a:t>
              </a:r>
              <a:r>
                <a:rPr lang="sq-A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ve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sq-A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të lira turistike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240629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ZONAT E ZHVILLIMIT TË TURIZMIT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93319" y="1358652"/>
            <a:ext cx="2669930" cy="1048124"/>
            <a:chOff x="803640" y="3467991"/>
            <a:chExt cx="2059657" cy="597306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696965"/>
              <a:ext cx="2059657" cy="368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Qëndrim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minimal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prej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3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netë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Grup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prej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minimum 10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personash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Subvencione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nga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15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në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65 Euro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467991"/>
              <a:ext cx="2059657" cy="1578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q-AL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SUBVENCIONET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2159732" y="2399272"/>
            <a:ext cx="0" cy="103657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28284" y="2399272"/>
            <a:ext cx="0" cy="103657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Ognen\Desktop\Prezentacii 2018\Business prezentacija 2018\P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94" y="3696632"/>
            <a:ext cx="525476" cy="5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Donut 24">
            <a:extLst>
              <a:ext uri="{FF2B5EF4-FFF2-40B4-BE49-F238E27FC236}">
                <a16:creationId xmlns:a16="http://schemas.microsoft.com/office/drawing/2014/main" xmlns="" id="{F2CD82E3-D519-4D04-AB53-3B252A5BBABE}"/>
              </a:ext>
            </a:extLst>
          </p:cNvPr>
          <p:cNvSpPr/>
          <p:nvPr/>
        </p:nvSpPr>
        <p:spPr>
          <a:xfrm>
            <a:off x="4211958" y="1778859"/>
            <a:ext cx="720082" cy="7259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xmlns="" id="{2FDAB7C9-27B3-4326-8308-F51D5839ABC1}"/>
              </a:ext>
            </a:extLst>
          </p:cNvPr>
          <p:cNvSpPr/>
          <p:nvPr/>
        </p:nvSpPr>
        <p:spPr>
          <a:xfrm>
            <a:off x="6837326" y="3829500"/>
            <a:ext cx="581915" cy="292811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21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9031</TotalTime>
  <Words>582</Words>
  <Application>Microsoft Office PowerPoint</Application>
  <PresentationFormat>On-screen Show (16:9)</PresentationFormat>
  <Paragraphs>129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 Unicode MS</vt:lpstr>
      <vt:lpstr>맑은 고딕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Mevludin Sulejmani</cp:lastModifiedBy>
  <cp:revision>271</cp:revision>
  <dcterms:created xsi:type="dcterms:W3CDTF">2016-12-05T23:26:54Z</dcterms:created>
  <dcterms:modified xsi:type="dcterms:W3CDTF">2018-10-31T13:34:50Z</dcterms:modified>
</cp:coreProperties>
</file>